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8" r:id="rId4"/>
    <p:sldMasterId id="2147483685" r:id="rId5"/>
    <p:sldMasterId id="2147483702" r:id="rId6"/>
    <p:sldMasterId id="2147483719" r:id="rId7"/>
    <p:sldMasterId id="2147483736" r:id="rId8"/>
    <p:sldMasterId id="2147483753" r:id="rId9"/>
    <p:sldMasterId id="2147483770" r:id="rId10"/>
    <p:sldMasterId id="2147483787" r:id="rId11"/>
    <p:sldMasterId id="2147483804" r:id="rId12"/>
    <p:sldMasterId id="2147483821" r:id="rId13"/>
    <p:sldMasterId id="2147483838" r:id="rId14"/>
    <p:sldMasterId id="2147483855" r:id="rId15"/>
    <p:sldMasterId id="2147483872" r:id="rId16"/>
    <p:sldMasterId id="2147483889" r:id="rId17"/>
    <p:sldMasterId id="2147483906" r:id="rId18"/>
    <p:sldMasterId id="2147483923" r:id="rId19"/>
    <p:sldMasterId id="2147483940" r:id="rId20"/>
    <p:sldMasterId id="2147483957" r:id="rId21"/>
  </p:sldMasterIdLst>
  <p:notesMasterIdLst>
    <p:notesMasterId r:id="rId29"/>
  </p:notesMasterIdLst>
  <p:handoutMasterIdLst>
    <p:handoutMasterId r:id="rId49"/>
  </p:handoutMasterIdLst>
  <p:sldIdLst>
    <p:sldId id="259" r:id="rId22"/>
    <p:sldId id="1820" r:id="rId23"/>
    <p:sldId id="262" r:id="rId24"/>
    <p:sldId id="269" r:id="rId25"/>
    <p:sldId id="1729" r:id="rId26"/>
    <p:sldId id="1783" r:id="rId27"/>
    <p:sldId id="1735" r:id="rId28"/>
    <p:sldId id="1724" r:id="rId30"/>
    <p:sldId id="1731" r:id="rId31"/>
    <p:sldId id="1725" r:id="rId32"/>
    <p:sldId id="1880" r:id="rId33"/>
    <p:sldId id="1815" r:id="rId34"/>
    <p:sldId id="1856" r:id="rId35"/>
    <p:sldId id="1879" r:id="rId36"/>
    <p:sldId id="1882" r:id="rId37"/>
    <p:sldId id="1884" r:id="rId38"/>
    <p:sldId id="1885" r:id="rId39"/>
    <p:sldId id="1887" r:id="rId40"/>
    <p:sldId id="1886" r:id="rId41"/>
    <p:sldId id="1888" r:id="rId42"/>
    <p:sldId id="1732" r:id="rId43"/>
    <p:sldId id="1736" r:id="rId44"/>
    <p:sldId id="1737" r:id="rId45"/>
    <p:sldId id="1738" r:id="rId46"/>
    <p:sldId id="1911" r:id="rId47"/>
    <p:sldId id="1910" r:id="rId48"/>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1820"/>
            <p14:sldId id="262"/>
            <p14:sldId id="269"/>
            <p14:sldId id="1729"/>
            <p14:sldId id="1783"/>
            <p14:sldId id="1735"/>
            <p14:sldId id="1724"/>
            <p14:sldId id="1731"/>
            <p14:sldId id="1725"/>
            <p14:sldId id="1880"/>
            <p14:sldId id="1815"/>
            <p14:sldId id="1856"/>
            <p14:sldId id="1879"/>
            <p14:sldId id="1882"/>
            <p14:sldId id="1884"/>
            <p14:sldId id="1885"/>
            <p14:sldId id="1887"/>
            <p14:sldId id="1886"/>
            <p14:sldId id="1888"/>
            <p14:sldId id="1732"/>
            <p14:sldId id="1736"/>
            <p14:sldId id="1737"/>
            <p14:sldId id="1738"/>
            <p14:sldId id="1911"/>
            <p14:sldId id="1910"/>
          </p14:sldIdLst>
        </p14:section>
        <p14:section name="内容页" id="{EB11151C-0E14-47B0-8218-1431BF894351}">
          <p14:sldIdLst/>
        </p14:section>
        <p14:section name="封底" id="{843E591D-6EE2-4691-951C-C0C689F22170}">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4" pos="3953" userDrawn="1">
          <p15:clr>
            <a:srgbClr val="A4A3A4"/>
          </p15:clr>
        </p15:guide>
        <p15:guide id="5" orient="horz" pos="1054" userDrawn="1">
          <p15:clr>
            <a:srgbClr val="A4A3A4"/>
          </p15:clr>
        </p15:guide>
        <p15:guide id="6" orient="horz" pos="1465" userDrawn="1">
          <p15:clr>
            <a:srgbClr val="A4A3A4"/>
          </p15:clr>
        </p15:guide>
        <p15:guide id="7" orient="horz" pos="3049" userDrawn="1">
          <p15:clr>
            <a:srgbClr val="A4A3A4"/>
          </p15:clr>
        </p15:guide>
        <p15:guide id="8" pos="2120" userDrawn="1">
          <p15:clr>
            <a:srgbClr val="A4A3A4"/>
          </p15:clr>
        </p15:guide>
        <p15:guide id="9" pos="4104" userDrawn="1">
          <p15:clr>
            <a:srgbClr val="A4A3A4"/>
          </p15:clr>
        </p15:guide>
        <p15:guide id="10" pos="5992" userDrawn="1">
          <p15:clr>
            <a:srgbClr val="A4A3A4"/>
          </p15:clr>
        </p15:guide>
        <p15:guide id="11" pos="5278" userDrawn="1">
          <p15:clr>
            <a:srgbClr val="A4A3A4"/>
          </p15:clr>
        </p15:guide>
        <p15:guide id="12" pos="227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953"/>
        <p:guide orient="horz" pos="1054"/>
        <p:guide orient="horz" pos="1465"/>
        <p:guide orient="horz" pos="3049"/>
        <p:guide pos="2120"/>
        <p:guide pos="4104"/>
        <p:guide pos="5992"/>
        <p:guide pos="5278"/>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4" Type="http://schemas.openxmlformats.org/officeDocument/2006/relationships/tags" Target="tags/tag42.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Master" Target="slideMasters/slideMaster4.xml"/><Relationship Id="rId49" Type="http://schemas.openxmlformats.org/officeDocument/2006/relationships/handoutMaster" Target="handoutMasters/handoutMaster1.xml"/><Relationship Id="rId48" Type="http://schemas.openxmlformats.org/officeDocument/2006/relationships/slide" Target="slides/slide26.xml"/><Relationship Id="rId47" Type="http://schemas.openxmlformats.org/officeDocument/2006/relationships/slide" Target="slides/slide25.xml"/><Relationship Id="rId46" Type="http://schemas.openxmlformats.org/officeDocument/2006/relationships/slide" Target="slides/slide24.xml"/><Relationship Id="rId45" Type="http://schemas.openxmlformats.org/officeDocument/2006/relationships/slide" Target="slides/slide23.xml"/><Relationship Id="rId44" Type="http://schemas.openxmlformats.org/officeDocument/2006/relationships/slide" Target="slides/slide22.xml"/><Relationship Id="rId43" Type="http://schemas.openxmlformats.org/officeDocument/2006/relationships/slide" Target="slides/slide21.xml"/><Relationship Id="rId42" Type="http://schemas.openxmlformats.org/officeDocument/2006/relationships/slide" Target="slides/slide20.xml"/><Relationship Id="rId41" Type="http://schemas.openxmlformats.org/officeDocument/2006/relationships/slide" Target="slides/slide19.xml"/><Relationship Id="rId40" Type="http://schemas.openxmlformats.org/officeDocument/2006/relationships/slide" Target="slides/slide18.xml"/><Relationship Id="rId4" Type="http://schemas.openxmlformats.org/officeDocument/2006/relationships/slideMaster" Target="slideMasters/slideMaster3.xml"/><Relationship Id="rId39" Type="http://schemas.openxmlformats.org/officeDocument/2006/relationships/slide" Target="slides/slide17.xml"/><Relationship Id="rId38" Type="http://schemas.openxmlformats.org/officeDocument/2006/relationships/slide" Target="slides/slide16.xml"/><Relationship Id="rId37" Type="http://schemas.openxmlformats.org/officeDocument/2006/relationships/slide" Target="slides/slide15.xml"/><Relationship Id="rId36" Type="http://schemas.openxmlformats.org/officeDocument/2006/relationships/slide" Target="slides/slide14.xml"/><Relationship Id="rId35" Type="http://schemas.openxmlformats.org/officeDocument/2006/relationships/slide" Target="slides/slide13.xml"/><Relationship Id="rId34" Type="http://schemas.openxmlformats.org/officeDocument/2006/relationships/slide" Target="slides/slide12.xml"/><Relationship Id="rId33" Type="http://schemas.openxmlformats.org/officeDocument/2006/relationships/slide" Target="slides/slide11.xml"/><Relationship Id="rId32" Type="http://schemas.openxmlformats.org/officeDocument/2006/relationships/slide" Target="slides/slide10.xml"/><Relationship Id="rId31" Type="http://schemas.openxmlformats.org/officeDocument/2006/relationships/slide" Target="slides/slide9.xml"/><Relationship Id="rId30" Type="http://schemas.openxmlformats.org/officeDocument/2006/relationships/slide" Target="slides/slide8.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7.xml"/><Relationship Id="rId27" Type="http://schemas.openxmlformats.org/officeDocument/2006/relationships/slide" Target="slides/slide6.xml"/><Relationship Id="rId26" Type="http://schemas.openxmlformats.org/officeDocument/2006/relationships/slide" Target="slides/slide5.xml"/><Relationship Id="rId25" Type="http://schemas.openxmlformats.org/officeDocument/2006/relationships/slide" Target="slides/slide4.xml"/><Relationship Id="rId24" Type="http://schemas.openxmlformats.org/officeDocument/2006/relationships/slide" Target="slides/slide3.xml"/><Relationship Id="rId23" Type="http://schemas.openxmlformats.org/officeDocument/2006/relationships/slide" Target="slides/slide2.xml"/><Relationship Id="rId22" Type="http://schemas.openxmlformats.org/officeDocument/2006/relationships/slide" Target="slides/slide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18T16:14:30.885"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18T16:24:53"/>
    </inkml:context>
    <inkml:brush xml:id="br0">
      <inkml:brushProperty name="width" value="0.211666666666667" units="cm"/>
      <inkml:brushProperty name="height" value="0.211666666666667" units="cm"/>
      <inkml:brushProperty name="color" value="#ff0000"/>
      <inkml:brushProperty name="tip" value="rectangle"/>
      <inkml:brushProperty name="rasterOp" value="maskPen"/>
      <inkml:brushProperty name="ignorePressure" value="0"/>
    </inkml:brush>
  </inkml:definitions>
  <inkml:trace contextRef="#ctx0" brushRef="#br0">12 399,'472'0,"-472"373,-472-373,472-373</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18T16:24:53"/>
    </inkml:context>
    <inkml:brush xml:id="br0">
      <inkml:brushProperty name="width" value="0.211666666666667" units="cm"/>
      <inkml:brushProperty name="height" value="0.211666666666667" units="cm"/>
      <inkml:brushProperty name="color" value="#ff0000"/>
      <inkml:brushProperty name="tip" value="rectangle"/>
      <inkml:brushProperty name="rasterOp" value="maskPen"/>
      <inkml:brushProperty name="ignorePressure" value="0"/>
    </inkml:brush>
  </inkml:definitions>
  <inkml:trace contextRef="#ctx0" brushRef="#br0">815 108,'456'0,"-456"616,-456-616,456-616</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21T12:42:44"/>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1293 536,'105'0,"-105"52,-105-52,105-52</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21T12:42:44"/>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1088 176,'100'0,"-100"44,-100-44,100-44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最后对每一个干员的页面我们就主要爬取了如图所示的红色的框取部分的数据。把这些数据按字典格式存入</a:t>
            </a:r>
            <a:r>
              <a:rPr lang="en-US" altLang="zh-CN">
                <a:sym typeface="+mn-ea"/>
              </a:rPr>
              <a:t>json</a:t>
            </a:r>
            <a:r>
              <a:rPr lang="zh-CN" altLang="en-US">
                <a:sym typeface="+mn-ea"/>
              </a:rPr>
              <a:t>文件中就完成了数据的爬取</a:t>
            </a:r>
            <a:endParaRPr lang="en-US" altLang="zh-CN"/>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首先对职业进行分类后计算满级生命的平均值。</a:t>
            </a:r>
            <a:endParaRPr lang="zh-CN" altLang="en-US"/>
          </a:p>
          <a:p>
            <a:r>
              <a:rPr lang="zh-CN" altLang="en-US">
                <a:sym typeface="+mn-ea"/>
              </a:rPr>
              <a:t>我们可以发现生命值较多的职业是近卫，重装等近战干员，而这些职业主要的作用也是提供防护，近战输出的功能。</a:t>
            </a:r>
            <a:endParaRPr lang="zh-CN" altLang="en-US"/>
          </a:p>
          <a:p>
            <a:r>
              <a:rPr lang="zh-CN" altLang="en-US">
                <a:sym typeface="+mn-ea"/>
              </a:rPr>
              <a:t>而医疗，术师，狙击，辅助等远程职业的生命值则明显更低，这说明我们需要更合理的选择摆放位置来让这些干员尽量少的受到伤害</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7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7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7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9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9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0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0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7" Type="http://schemas.openxmlformats.org/officeDocument/2006/relationships/theme" Target="../theme/theme10.xml"/><Relationship Id="rId16" Type="http://schemas.openxmlformats.org/officeDocument/2006/relationships/slideLayout" Target="../slideLayouts/slideLayout146.xml"/><Relationship Id="rId15" Type="http://schemas.openxmlformats.org/officeDocument/2006/relationships/slideLayout" Target="../slideLayouts/slideLayout145.xml"/><Relationship Id="rId14" Type="http://schemas.openxmlformats.org/officeDocument/2006/relationships/slideLayout" Target="../slideLayouts/slideLayout144.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55.xml"/><Relationship Id="rId8" Type="http://schemas.openxmlformats.org/officeDocument/2006/relationships/slideLayout" Target="../slideLayouts/slideLayout154.xml"/><Relationship Id="rId7" Type="http://schemas.openxmlformats.org/officeDocument/2006/relationships/slideLayout" Target="../slideLayouts/slideLayout153.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 Id="rId3" Type="http://schemas.openxmlformats.org/officeDocument/2006/relationships/slideLayout" Target="../slideLayouts/slideLayout149.xml"/><Relationship Id="rId2" Type="http://schemas.openxmlformats.org/officeDocument/2006/relationships/slideLayout" Target="../slideLayouts/slideLayout148.xml"/><Relationship Id="rId17" Type="http://schemas.openxmlformats.org/officeDocument/2006/relationships/theme" Target="../theme/theme11.xml"/><Relationship Id="rId16" Type="http://schemas.openxmlformats.org/officeDocument/2006/relationships/slideLayout" Target="../slideLayouts/slideLayout162.xml"/><Relationship Id="rId15" Type="http://schemas.openxmlformats.org/officeDocument/2006/relationships/slideLayout" Target="../slideLayouts/slideLayout161.xml"/><Relationship Id="rId14" Type="http://schemas.openxmlformats.org/officeDocument/2006/relationships/slideLayout" Target="../slideLayouts/slideLayout160.xml"/><Relationship Id="rId13" Type="http://schemas.openxmlformats.org/officeDocument/2006/relationships/slideLayout" Target="../slideLayouts/slideLayout159.xml"/><Relationship Id="rId12" Type="http://schemas.openxmlformats.org/officeDocument/2006/relationships/slideLayout" Target="../slideLayouts/slideLayout158.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 Type="http://schemas.openxmlformats.org/officeDocument/2006/relationships/slideLayout" Target="../slideLayouts/slideLayout147.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71.xml"/><Relationship Id="rId8" Type="http://schemas.openxmlformats.org/officeDocument/2006/relationships/slideLayout" Target="../slideLayouts/slideLayout170.xml"/><Relationship Id="rId7" Type="http://schemas.openxmlformats.org/officeDocument/2006/relationships/slideLayout" Target="../slideLayouts/slideLayout169.xml"/><Relationship Id="rId6" Type="http://schemas.openxmlformats.org/officeDocument/2006/relationships/slideLayout" Target="../slideLayouts/slideLayout168.xml"/><Relationship Id="rId5" Type="http://schemas.openxmlformats.org/officeDocument/2006/relationships/slideLayout" Target="../slideLayouts/slideLayout167.xml"/><Relationship Id="rId4" Type="http://schemas.openxmlformats.org/officeDocument/2006/relationships/slideLayout" Target="../slideLayouts/slideLayout166.xml"/><Relationship Id="rId3" Type="http://schemas.openxmlformats.org/officeDocument/2006/relationships/slideLayout" Target="../slideLayouts/slideLayout165.xml"/><Relationship Id="rId2" Type="http://schemas.openxmlformats.org/officeDocument/2006/relationships/slideLayout" Target="../slideLayouts/slideLayout164.xml"/><Relationship Id="rId17" Type="http://schemas.openxmlformats.org/officeDocument/2006/relationships/theme" Target="../theme/theme12.xml"/><Relationship Id="rId16" Type="http://schemas.openxmlformats.org/officeDocument/2006/relationships/slideLayout" Target="../slideLayouts/slideLayout178.xml"/><Relationship Id="rId15" Type="http://schemas.openxmlformats.org/officeDocument/2006/relationships/slideLayout" Target="../slideLayouts/slideLayout177.xml"/><Relationship Id="rId14" Type="http://schemas.openxmlformats.org/officeDocument/2006/relationships/slideLayout" Target="../slideLayouts/slideLayout176.xml"/><Relationship Id="rId13" Type="http://schemas.openxmlformats.org/officeDocument/2006/relationships/slideLayout" Target="../slideLayouts/slideLayout175.xml"/><Relationship Id="rId12" Type="http://schemas.openxmlformats.org/officeDocument/2006/relationships/slideLayout" Target="../slideLayouts/slideLayout174.xml"/><Relationship Id="rId11" Type="http://schemas.openxmlformats.org/officeDocument/2006/relationships/slideLayout" Target="../slideLayouts/slideLayout173.xml"/><Relationship Id="rId10" Type="http://schemas.openxmlformats.org/officeDocument/2006/relationships/slideLayout" Target="../slideLayouts/slideLayout172.xml"/><Relationship Id="rId1" Type="http://schemas.openxmlformats.org/officeDocument/2006/relationships/slideLayout" Target="../slideLayouts/slideLayout16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87.xml"/><Relationship Id="rId8" Type="http://schemas.openxmlformats.org/officeDocument/2006/relationships/slideLayout" Target="../slideLayouts/slideLayout186.xml"/><Relationship Id="rId7" Type="http://schemas.openxmlformats.org/officeDocument/2006/relationships/slideLayout" Target="../slideLayouts/slideLayout185.xml"/><Relationship Id="rId6" Type="http://schemas.openxmlformats.org/officeDocument/2006/relationships/slideLayout" Target="../slideLayouts/slideLayout184.xml"/><Relationship Id="rId5" Type="http://schemas.openxmlformats.org/officeDocument/2006/relationships/slideLayout" Target="../slideLayouts/slideLayout183.xml"/><Relationship Id="rId4" Type="http://schemas.openxmlformats.org/officeDocument/2006/relationships/slideLayout" Target="../slideLayouts/slideLayout182.xml"/><Relationship Id="rId3" Type="http://schemas.openxmlformats.org/officeDocument/2006/relationships/slideLayout" Target="../slideLayouts/slideLayout181.xml"/><Relationship Id="rId2" Type="http://schemas.openxmlformats.org/officeDocument/2006/relationships/slideLayout" Target="../slideLayouts/slideLayout180.xml"/><Relationship Id="rId17" Type="http://schemas.openxmlformats.org/officeDocument/2006/relationships/theme" Target="../theme/theme13.xml"/><Relationship Id="rId16" Type="http://schemas.openxmlformats.org/officeDocument/2006/relationships/slideLayout" Target="../slideLayouts/slideLayout194.xml"/><Relationship Id="rId15" Type="http://schemas.openxmlformats.org/officeDocument/2006/relationships/slideLayout" Target="../slideLayouts/slideLayout193.xml"/><Relationship Id="rId14" Type="http://schemas.openxmlformats.org/officeDocument/2006/relationships/slideLayout" Target="../slideLayouts/slideLayout192.xml"/><Relationship Id="rId13" Type="http://schemas.openxmlformats.org/officeDocument/2006/relationships/slideLayout" Target="../slideLayouts/slideLayout191.xml"/><Relationship Id="rId12" Type="http://schemas.openxmlformats.org/officeDocument/2006/relationships/slideLayout" Target="../slideLayouts/slideLayout190.xml"/><Relationship Id="rId11" Type="http://schemas.openxmlformats.org/officeDocument/2006/relationships/slideLayout" Target="../slideLayouts/slideLayout189.xml"/><Relationship Id="rId10" Type="http://schemas.openxmlformats.org/officeDocument/2006/relationships/slideLayout" Target="../slideLayouts/slideLayout188.xml"/><Relationship Id="rId1" Type="http://schemas.openxmlformats.org/officeDocument/2006/relationships/slideLayout" Target="../slideLayouts/slideLayout17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03.xml"/><Relationship Id="rId8" Type="http://schemas.openxmlformats.org/officeDocument/2006/relationships/slideLayout" Target="../slideLayouts/slideLayout202.xml"/><Relationship Id="rId7" Type="http://schemas.openxmlformats.org/officeDocument/2006/relationships/slideLayout" Target="../slideLayouts/slideLayout201.xml"/><Relationship Id="rId6" Type="http://schemas.openxmlformats.org/officeDocument/2006/relationships/slideLayout" Target="../slideLayouts/slideLayout200.xml"/><Relationship Id="rId5" Type="http://schemas.openxmlformats.org/officeDocument/2006/relationships/slideLayout" Target="../slideLayouts/slideLayout199.xml"/><Relationship Id="rId4" Type="http://schemas.openxmlformats.org/officeDocument/2006/relationships/slideLayout" Target="../slideLayouts/slideLayout198.xml"/><Relationship Id="rId3" Type="http://schemas.openxmlformats.org/officeDocument/2006/relationships/slideLayout" Target="../slideLayouts/slideLayout197.xml"/><Relationship Id="rId2" Type="http://schemas.openxmlformats.org/officeDocument/2006/relationships/slideLayout" Target="../slideLayouts/slideLayout196.xml"/><Relationship Id="rId17" Type="http://schemas.openxmlformats.org/officeDocument/2006/relationships/theme" Target="../theme/theme14.xml"/><Relationship Id="rId16" Type="http://schemas.openxmlformats.org/officeDocument/2006/relationships/slideLayout" Target="../slideLayouts/slideLayout210.xml"/><Relationship Id="rId15" Type="http://schemas.openxmlformats.org/officeDocument/2006/relationships/slideLayout" Target="../slideLayouts/slideLayout209.xml"/><Relationship Id="rId14" Type="http://schemas.openxmlformats.org/officeDocument/2006/relationships/slideLayout" Target="../slideLayouts/slideLayout208.xml"/><Relationship Id="rId13" Type="http://schemas.openxmlformats.org/officeDocument/2006/relationships/slideLayout" Target="../slideLayouts/slideLayout207.xml"/><Relationship Id="rId12" Type="http://schemas.openxmlformats.org/officeDocument/2006/relationships/slideLayout" Target="../slideLayouts/slideLayout206.xml"/><Relationship Id="rId11" Type="http://schemas.openxmlformats.org/officeDocument/2006/relationships/slideLayout" Target="../slideLayouts/slideLayout205.xml"/><Relationship Id="rId10" Type="http://schemas.openxmlformats.org/officeDocument/2006/relationships/slideLayout" Target="../slideLayouts/slideLayout204.xml"/><Relationship Id="rId1" Type="http://schemas.openxmlformats.org/officeDocument/2006/relationships/slideLayout" Target="../slideLayouts/slideLayout195.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7" Type="http://schemas.openxmlformats.org/officeDocument/2006/relationships/theme" Target="../theme/theme15.xml"/><Relationship Id="rId16" Type="http://schemas.openxmlformats.org/officeDocument/2006/relationships/slideLayout" Target="../slideLayouts/slideLayout226.xml"/><Relationship Id="rId15" Type="http://schemas.openxmlformats.org/officeDocument/2006/relationships/slideLayout" Target="../slideLayouts/slideLayout225.xml"/><Relationship Id="rId14" Type="http://schemas.openxmlformats.org/officeDocument/2006/relationships/slideLayout" Target="../slideLayouts/slideLayout224.xml"/><Relationship Id="rId13" Type="http://schemas.openxmlformats.org/officeDocument/2006/relationships/slideLayout" Target="../slideLayouts/slideLayout223.xml"/><Relationship Id="rId12" Type="http://schemas.openxmlformats.org/officeDocument/2006/relationships/slideLayout" Target="../slideLayouts/slideLayout222.xml"/><Relationship Id="rId11" Type="http://schemas.openxmlformats.org/officeDocument/2006/relationships/slideLayout" Target="../slideLayouts/slideLayout221.xml"/><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35.xml"/><Relationship Id="rId8" Type="http://schemas.openxmlformats.org/officeDocument/2006/relationships/slideLayout" Target="../slideLayouts/slideLayout234.xml"/><Relationship Id="rId7" Type="http://schemas.openxmlformats.org/officeDocument/2006/relationships/slideLayout" Target="../slideLayouts/slideLayout233.xml"/><Relationship Id="rId6" Type="http://schemas.openxmlformats.org/officeDocument/2006/relationships/slideLayout" Target="../slideLayouts/slideLayout232.xml"/><Relationship Id="rId5" Type="http://schemas.openxmlformats.org/officeDocument/2006/relationships/slideLayout" Target="../slideLayouts/slideLayout231.xml"/><Relationship Id="rId4" Type="http://schemas.openxmlformats.org/officeDocument/2006/relationships/slideLayout" Target="../slideLayouts/slideLayout230.xml"/><Relationship Id="rId3" Type="http://schemas.openxmlformats.org/officeDocument/2006/relationships/slideLayout" Target="../slideLayouts/slideLayout229.xml"/><Relationship Id="rId2" Type="http://schemas.openxmlformats.org/officeDocument/2006/relationships/slideLayout" Target="../slideLayouts/slideLayout228.xml"/><Relationship Id="rId17" Type="http://schemas.openxmlformats.org/officeDocument/2006/relationships/theme" Target="../theme/theme16.xml"/><Relationship Id="rId16" Type="http://schemas.openxmlformats.org/officeDocument/2006/relationships/slideLayout" Target="../slideLayouts/slideLayout242.xml"/><Relationship Id="rId15" Type="http://schemas.openxmlformats.org/officeDocument/2006/relationships/slideLayout" Target="../slideLayouts/slideLayout241.xml"/><Relationship Id="rId14" Type="http://schemas.openxmlformats.org/officeDocument/2006/relationships/slideLayout" Target="../slideLayouts/slideLayout240.xml"/><Relationship Id="rId13" Type="http://schemas.openxmlformats.org/officeDocument/2006/relationships/slideLayout" Target="../slideLayouts/slideLayout239.xml"/><Relationship Id="rId12" Type="http://schemas.openxmlformats.org/officeDocument/2006/relationships/slideLayout" Target="../slideLayouts/slideLayout238.xml"/><Relationship Id="rId11" Type="http://schemas.openxmlformats.org/officeDocument/2006/relationships/slideLayout" Target="../slideLayouts/slideLayout237.xml"/><Relationship Id="rId10" Type="http://schemas.openxmlformats.org/officeDocument/2006/relationships/slideLayout" Target="../slideLayouts/slideLayout236.xml"/><Relationship Id="rId1" Type="http://schemas.openxmlformats.org/officeDocument/2006/relationships/slideLayout" Target="../slideLayouts/slideLayout227.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51.xml"/><Relationship Id="rId8" Type="http://schemas.openxmlformats.org/officeDocument/2006/relationships/slideLayout" Target="../slideLayouts/slideLayout250.xml"/><Relationship Id="rId7" Type="http://schemas.openxmlformats.org/officeDocument/2006/relationships/slideLayout" Target="../slideLayouts/slideLayout249.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7" Type="http://schemas.openxmlformats.org/officeDocument/2006/relationships/theme" Target="../theme/theme17.xml"/><Relationship Id="rId16" Type="http://schemas.openxmlformats.org/officeDocument/2006/relationships/slideLayout" Target="../slideLayouts/slideLayout258.xml"/><Relationship Id="rId15" Type="http://schemas.openxmlformats.org/officeDocument/2006/relationships/slideLayout" Target="../slideLayouts/slideLayout257.xml"/><Relationship Id="rId14" Type="http://schemas.openxmlformats.org/officeDocument/2006/relationships/slideLayout" Target="../slideLayouts/slideLayout256.xml"/><Relationship Id="rId13" Type="http://schemas.openxmlformats.org/officeDocument/2006/relationships/slideLayout" Target="../slideLayouts/slideLayout255.xml"/><Relationship Id="rId12" Type="http://schemas.openxmlformats.org/officeDocument/2006/relationships/slideLayout" Target="../slideLayouts/slideLayout254.xml"/><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 Type="http://schemas.openxmlformats.org/officeDocument/2006/relationships/slideLayout" Target="../slideLayouts/slideLayout243.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67.xml"/><Relationship Id="rId8" Type="http://schemas.openxmlformats.org/officeDocument/2006/relationships/slideLayout" Target="../slideLayouts/slideLayout266.xml"/><Relationship Id="rId7" Type="http://schemas.openxmlformats.org/officeDocument/2006/relationships/slideLayout" Target="../slideLayouts/slideLayout265.xml"/><Relationship Id="rId6" Type="http://schemas.openxmlformats.org/officeDocument/2006/relationships/slideLayout" Target="../slideLayouts/slideLayout264.xml"/><Relationship Id="rId5" Type="http://schemas.openxmlformats.org/officeDocument/2006/relationships/slideLayout" Target="../slideLayouts/slideLayout263.xml"/><Relationship Id="rId4" Type="http://schemas.openxmlformats.org/officeDocument/2006/relationships/slideLayout" Target="../slideLayouts/slideLayout262.xml"/><Relationship Id="rId3" Type="http://schemas.openxmlformats.org/officeDocument/2006/relationships/slideLayout" Target="../slideLayouts/slideLayout261.xml"/><Relationship Id="rId2" Type="http://schemas.openxmlformats.org/officeDocument/2006/relationships/slideLayout" Target="../slideLayouts/slideLayout260.xml"/><Relationship Id="rId17" Type="http://schemas.openxmlformats.org/officeDocument/2006/relationships/theme" Target="../theme/theme18.xml"/><Relationship Id="rId16" Type="http://schemas.openxmlformats.org/officeDocument/2006/relationships/slideLayout" Target="../slideLayouts/slideLayout274.xml"/><Relationship Id="rId15" Type="http://schemas.openxmlformats.org/officeDocument/2006/relationships/slideLayout" Target="../slideLayouts/slideLayout273.xml"/><Relationship Id="rId14" Type="http://schemas.openxmlformats.org/officeDocument/2006/relationships/slideLayout" Target="../slideLayouts/slideLayout272.xml"/><Relationship Id="rId13" Type="http://schemas.openxmlformats.org/officeDocument/2006/relationships/slideLayout" Target="../slideLayouts/slideLayout271.xml"/><Relationship Id="rId12" Type="http://schemas.openxmlformats.org/officeDocument/2006/relationships/slideLayout" Target="../slideLayouts/slideLayout270.xml"/><Relationship Id="rId11" Type="http://schemas.openxmlformats.org/officeDocument/2006/relationships/slideLayout" Target="../slideLayouts/slideLayout269.xml"/><Relationship Id="rId10" Type="http://schemas.openxmlformats.org/officeDocument/2006/relationships/slideLayout" Target="../slideLayouts/slideLayout268.xml"/><Relationship Id="rId1" Type="http://schemas.openxmlformats.org/officeDocument/2006/relationships/slideLayout" Target="../slideLayouts/slideLayout25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83.xml"/><Relationship Id="rId8" Type="http://schemas.openxmlformats.org/officeDocument/2006/relationships/slideLayout" Target="../slideLayouts/slideLayout282.xml"/><Relationship Id="rId7" Type="http://schemas.openxmlformats.org/officeDocument/2006/relationships/slideLayout" Target="../slideLayouts/slideLayout281.xml"/><Relationship Id="rId6" Type="http://schemas.openxmlformats.org/officeDocument/2006/relationships/slideLayout" Target="../slideLayouts/slideLayout280.xml"/><Relationship Id="rId5" Type="http://schemas.openxmlformats.org/officeDocument/2006/relationships/slideLayout" Target="../slideLayouts/slideLayout279.xml"/><Relationship Id="rId4" Type="http://schemas.openxmlformats.org/officeDocument/2006/relationships/slideLayout" Target="../slideLayouts/slideLayout278.xml"/><Relationship Id="rId3" Type="http://schemas.openxmlformats.org/officeDocument/2006/relationships/slideLayout" Target="../slideLayouts/slideLayout277.xml"/><Relationship Id="rId2" Type="http://schemas.openxmlformats.org/officeDocument/2006/relationships/slideLayout" Target="../slideLayouts/slideLayout276.xml"/><Relationship Id="rId17" Type="http://schemas.openxmlformats.org/officeDocument/2006/relationships/theme" Target="../theme/theme19.xml"/><Relationship Id="rId16" Type="http://schemas.openxmlformats.org/officeDocument/2006/relationships/slideLayout" Target="../slideLayouts/slideLayout290.xml"/><Relationship Id="rId15" Type="http://schemas.openxmlformats.org/officeDocument/2006/relationships/slideLayout" Target="../slideLayouts/slideLayout289.xml"/><Relationship Id="rId14" Type="http://schemas.openxmlformats.org/officeDocument/2006/relationships/slideLayout" Target="../slideLayouts/slideLayout288.xml"/><Relationship Id="rId13" Type="http://schemas.openxmlformats.org/officeDocument/2006/relationships/slideLayout" Target="../slideLayouts/slideLayout287.xml"/><Relationship Id="rId12" Type="http://schemas.openxmlformats.org/officeDocument/2006/relationships/slideLayout" Target="../slideLayouts/slideLayout286.xml"/><Relationship Id="rId11" Type="http://schemas.openxmlformats.org/officeDocument/2006/relationships/slideLayout" Target="../slideLayouts/slideLayout285.xml"/><Relationship Id="rId10" Type="http://schemas.openxmlformats.org/officeDocument/2006/relationships/slideLayout" Target="../slideLayouts/slideLayout284.xml"/><Relationship Id="rId1" Type="http://schemas.openxmlformats.org/officeDocument/2006/relationships/slideLayout" Target="../slideLayouts/slideLayout27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slideLayout" Target="../slideLayouts/slideLayout298.xml"/><Relationship Id="rId7" Type="http://schemas.openxmlformats.org/officeDocument/2006/relationships/slideLayout" Target="../slideLayouts/slideLayout297.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 Id="rId3" Type="http://schemas.openxmlformats.org/officeDocument/2006/relationships/slideLayout" Target="../slideLayouts/slideLayout293.xml"/><Relationship Id="rId2" Type="http://schemas.openxmlformats.org/officeDocument/2006/relationships/slideLayout" Target="../slideLayouts/slideLayout292.xml"/><Relationship Id="rId17" Type="http://schemas.openxmlformats.org/officeDocument/2006/relationships/theme" Target="../theme/theme20.xml"/><Relationship Id="rId16" Type="http://schemas.openxmlformats.org/officeDocument/2006/relationships/slideLayout" Target="../slideLayouts/slideLayout306.xml"/><Relationship Id="rId15" Type="http://schemas.openxmlformats.org/officeDocument/2006/relationships/slideLayout" Target="../slideLayouts/slideLayout305.xml"/><Relationship Id="rId14" Type="http://schemas.openxmlformats.org/officeDocument/2006/relationships/slideLayout" Target="../slideLayouts/slideLayout304.xml"/><Relationship Id="rId13" Type="http://schemas.openxmlformats.org/officeDocument/2006/relationships/slideLayout" Target="../slideLayouts/slideLayout303.xml"/><Relationship Id="rId12" Type="http://schemas.openxmlformats.org/officeDocument/2006/relationships/slideLayout" Target="../slideLayouts/slideLayout302.xml"/><Relationship Id="rId11" Type="http://schemas.openxmlformats.org/officeDocument/2006/relationships/slideLayout" Target="../slideLayouts/slideLayout301.xml"/><Relationship Id="rId10" Type="http://schemas.openxmlformats.org/officeDocument/2006/relationships/slideLayout" Target="../slideLayouts/slideLayout300.xml"/><Relationship Id="rId1" Type="http://schemas.openxmlformats.org/officeDocument/2006/relationships/slideLayout" Target="../slideLayouts/slideLayout29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7" Type="http://schemas.openxmlformats.org/officeDocument/2006/relationships/theme" Target="../theme/theme3.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7" Type="http://schemas.openxmlformats.org/officeDocument/2006/relationships/theme" Target="../theme/theme4.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7" Type="http://schemas.openxmlformats.org/officeDocument/2006/relationships/theme" Target="../theme/theme5.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7" Type="http://schemas.openxmlformats.org/officeDocument/2006/relationships/theme" Target="../theme/theme6.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7" Type="http://schemas.openxmlformats.org/officeDocument/2006/relationships/theme" Target="../theme/theme7.xml"/><Relationship Id="rId16" Type="http://schemas.openxmlformats.org/officeDocument/2006/relationships/slideLayout" Target="../slideLayouts/slideLayout98.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7" Type="http://schemas.openxmlformats.org/officeDocument/2006/relationships/theme" Target="../theme/theme8.xml"/><Relationship Id="rId16" Type="http://schemas.openxmlformats.org/officeDocument/2006/relationships/slideLayout" Target="../slideLayouts/slideLayout114.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3.xml"/><Relationship Id="rId8" Type="http://schemas.openxmlformats.org/officeDocument/2006/relationships/slideLayout" Target="../slideLayouts/slideLayout122.xml"/><Relationship Id="rId7" Type="http://schemas.openxmlformats.org/officeDocument/2006/relationships/slideLayout" Target="../slideLayouts/slideLayout121.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 Id="rId3" Type="http://schemas.openxmlformats.org/officeDocument/2006/relationships/slideLayout" Target="../slideLayouts/slideLayout117.xml"/><Relationship Id="rId2" Type="http://schemas.openxmlformats.org/officeDocument/2006/relationships/slideLayout" Target="../slideLayouts/slideLayout116.xml"/><Relationship Id="rId17" Type="http://schemas.openxmlformats.org/officeDocument/2006/relationships/theme" Target="../theme/theme9.xml"/><Relationship Id="rId16" Type="http://schemas.openxmlformats.org/officeDocument/2006/relationships/slideLayout" Target="../slideLayouts/slideLayout130.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04.xml"/><Relationship Id="rId4" Type="http://schemas.openxmlformats.org/officeDocument/2006/relationships/image" Target="../media/image15.png"/><Relationship Id="rId3" Type="http://schemas.openxmlformats.org/officeDocument/2006/relationships/tags" Target="../tags/tag8.xml"/><Relationship Id="rId2" Type="http://schemas.openxmlformats.org/officeDocument/2006/relationships/image" Target="../media/image24.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40.xml"/><Relationship Id="rId4" Type="http://schemas.openxmlformats.org/officeDocument/2006/relationships/image" Target="../media/image26.png"/><Relationship Id="rId3" Type="http://schemas.openxmlformats.org/officeDocument/2006/relationships/tags" Target="../tags/tag10.xml"/><Relationship Id="rId2" Type="http://schemas.openxmlformats.org/officeDocument/2006/relationships/image" Target="../media/image25.png"/><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72.xml"/><Relationship Id="rId7" Type="http://schemas.openxmlformats.org/officeDocument/2006/relationships/image" Target="../media/image30.png"/><Relationship Id="rId6" Type="http://schemas.openxmlformats.org/officeDocument/2006/relationships/tags" Target="../tags/tag13.xml"/><Relationship Id="rId5" Type="http://schemas.openxmlformats.org/officeDocument/2006/relationships/image" Target="../media/image29.png"/><Relationship Id="rId4" Type="http://schemas.openxmlformats.org/officeDocument/2006/relationships/tags" Target="../tags/tag12.xml"/><Relationship Id="rId3" Type="http://schemas.openxmlformats.org/officeDocument/2006/relationships/image" Target="../media/image28.png"/><Relationship Id="rId2" Type="http://schemas.openxmlformats.org/officeDocument/2006/relationships/tags" Target="../tags/tag11.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88.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32.png"/><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20.xml"/><Relationship Id="rId3" Type="http://schemas.openxmlformats.org/officeDocument/2006/relationships/tags" Target="../tags/tag16.xml"/><Relationship Id="rId2" Type="http://schemas.openxmlformats.org/officeDocument/2006/relationships/image" Target="../media/image34.png"/><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36.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23.xml"/><Relationship Id="rId7" Type="http://schemas.openxmlformats.org/officeDocument/2006/relationships/image" Target="../media/image39.png"/><Relationship Id="rId6" Type="http://schemas.openxmlformats.org/officeDocument/2006/relationships/tags" Target="../tags/tag22.xml"/><Relationship Id="rId5" Type="http://schemas.openxmlformats.org/officeDocument/2006/relationships/image" Target="../media/image35.pn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38.png"/><Relationship Id="rId10" Type="http://schemas.openxmlformats.org/officeDocument/2006/relationships/slideLayout" Target="../slideLayouts/slideLayout252.xml"/><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image" Target="../media/image44.png"/><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image" Target="../media/image43.png"/><Relationship Id="rId3" Type="http://schemas.openxmlformats.org/officeDocument/2006/relationships/tags" Target="../tags/tag24.xml"/><Relationship Id="rId2" Type="http://schemas.openxmlformats.org/officeDocument/2006/relationships/image" Target="../media/image42.png"/><Relationship Id="rId13" Type="http://schemas.openxmlformats.org/officeDocument/2006/relationships/slideLayout" Target="../slideLayouts/slideLayout284.xml"/><Relationship Id="rId12" Type="http://schemas.openxmlformats.org/officeDocument/2006/relationships/image" Target="../media/image46.png"/><Relationship Id="rId11" Type="http://schemas.openxmlformats.org/officeDocument/2006/relationships/tags" Target="../tags/tag29.xml"/><Relationship Id="rId10" Type="http://schemas.openxmlformats.org/officeDocument/2006/relationships/image" Target="../media/image45.png"/><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image" Target="../media/image35.png"/><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image" Target="../media/image48.png"/><Relationship Id="rId2" Type="http://schemas.openxmlformats.org/officeDocument/2006/relationships/tags" Target="../tags/tag30.xml"/><Relationship Id="rId12" Type="http://schemas.openxmlformats.org/officeDocument/2006/relationships/slideLayout" Target="../slideLayouts/slideLayout268.xml"/><Relationship Id="rId11" Type="http://schemas.openxmlformats.org/officeDocument/2006/relationships/image" Target="../media/image50.png"/><Relationship Id="rId10" Type="http://schemas.openxmlformats.org/officeDocument/2006/relationships/tags" Target="../tags/tag35.xml"/><Relationship Id="rId1" Type="http://schemas.openxmlformats.org/officeDocument/2006/relationships/image" Target="../media/image47.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56.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300.xml"/><Relationship Id="rId6" Type="http://schemas.openxmlformats.org/officeDocument/2006/relationships/image" Target="../media/image52.png"/><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35.png"/><Relationship Id="rId2" Type="http://schemas.openxmlformats.org/officeDocument/2006/relationships/tags" Target="../tags/tag36.xml"/><Relationship Id="rId1"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image" Target="../media/image53.png"/><Relationship Id="rId1" Type="http://schemas.openxmlformats.org/officeDocument/2006/relationships/tags" Target="../tags/tag3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image" Target="../media/image54.png"/><Relationship Id="rId1" Type="http://schemas.openxmlformats.org/officeDocument/2006/relationships/tags" Target="../tags/tag40.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08.xml"/><Relationship Id="rId6" Type="http://schemas.openxmlformats.org/officeDocument/2006/relationships/image" Target="../media/image57.png"/><Relationship Id="rId5" Type="http://schemas.openxmlformats.org/officeDocument/2006/relationships/customXml" Target="../ink/ink4.xml"/><Relationship Id="rId4" Type="http://schemas.openxmlformats.org/officeDocument/2006/relationships/image" Target="../media/image56.png"/><Relationship Id="rId3" Type="http://schemas.openxmlformats.org/officeDocument/2006/relationships/customXml" Target="../ink/ink3.xml"/><Relationship Id="rId2" Type="http://schemas.openxmlformats.org/officeDocument/2006/relationships/image" Target="../media/image55.png"/><Relationship Id="rId1" Type="http://schemas.openxmlformats.org/officeDocument/2006/relationships/tags" Target="../tags/tag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image" Target="../media/image16.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4.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9" Type="http://schemas.openxmlformats.org/officeDocument/2006/relationships/comments" Target="../comments/comment1.xml"/><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 Id="rId3"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44.xml"/><Relationship Id="rId6" Type="http://schemas.openxmlformats.org/officeDocument/2006/relationships/image" Target="../media/image23.png"/><Relationship Id="rId5" Type="http://schemas.openxmlformats.org/officeDocument/2006/relationships/tags" Target="../tags/tag6.xml"/><Relationship Id="rId4" Type="http://schemas.openxmlformats.org/officeDocument/2006/relationships/image" Target="../media/image22.png"/><Relationship Id="rId3" Type="http://schemas.openxmlformats.org/officeDocument/2006/relationships/tags" Target="../tags/tag5.xml"/><Relationship Id="rId2" Type="http://schemas.openxmlformats.org/officeDocument/2006/relationships/image" Target="../media/image21.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504950" y="1837055"/>
            <a:ext cx="9379585" cy="1481455"/>
          </a:xfrm>
        </p:spPr>
        <p:txBody>
          <a:bodyPr/>
          <a:lstStyle/>
          <a:p>
            <a:r>
              <a:rPr lang="zh-CN" altLang="en-US" dirty="0"/>
              <a:t>基于萌娘百科</a:t>
            </a:r>
            <a:r>
              <a:rPr lang="en-US" altLang="zh-CN" dirty="0"/>
              <a:t>wiki</a:t>
            </a:r>
            <a:r>
              <a:rPr lang="zh-CN" altLang="en-US" dirty="0"/>
              <a:t>中明日方舟相关数据的分析结果展示</a:t>
            </a:r>
            <a:endParaRPr lang="zh-CN" altLang="en-US" dirty="0"/>
          </a:p>
        </p:txBody>
      </p:sp>
      <p:sp>
        <p:nvSpPr>
          <p:cNvPr id="3" name="内容占位符 2"/>
          <p:cNvSpPr>
            <a:spLocks noGrp="1"/>
          </p:cNvSpPr>
          <p:nvPr>
            <p:ph sz="quarter" idx="10"/>
          </p:nvPr>
        </p:nvSpPr>
        <p:spPr/>
        <p:txBody>
          <a:bodyPr/>
          <a:lstStyle/>
          <a:p>
            <a:fld id="{045CE301-1C36-4793-AA14-14B8D1577BED}" type="datetime2">
              <a:rPr lang="zh-CN" altLang="en-US" smtClean="0"/>
            </a:fld>
            <a:endParaRPr lang="zh-CN" altLang="en-US" dirty="0"/>
          </a:p>
        </p:txBody>
      </p:sp>
      <p:sp>
        <p:nvSpPr>
          <p:cNvPr id="10" name="文本占位符 9"/>
          <p:cNvSpPr>
            <a:spLocks noGrp="1"/>
          </p:cNvSpPr>
          <p:nvPr>
            <p:ph type="body" sz="quarter" idx="11"/>
          </p:nvPr>
        </p:nvSpPr>
        <p:spPr/>
        <p:txBody>
          <a:bodyPr/>
          <a:lstStyle/>
          <a:p>
            <a:r>
              <a:rPr lang="zh-CN" altLang="en-US" dirty="0"/>
              <a:t>汇报人姓名：袁嘉靖，王椤赟，吴舒文</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数据展示及分析</a:t>
            </a:r>
            <a:endParaRPr lang="en-US" altLang="zh-CN"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r>
              <a:rPr lang="en-US" altLang="zh-CN" dirty="0">
                <a:sym typeface="+mn-ea"/>
              </a:rPr>
              <a:t>——</a:t>
            </a:r>
            <a:r>
              <a:rPr lang="zh-CN" altLang="en-US" dirty="0">
                <a:sym typeface="+mn-ea"/>
              </a:rPr>
              <a:t>总体数值</a:t>
            </a:r>
            <a:r>
              <a:rPr lang="zh-CN" altLang="en-US" dirty="0">
                <a:sym typeface="+mn-ea"/>
              </a:rPr>
              <a:t>分布</a:t>
            </a:r>
            <a:endParaRPr lang="zh-CN" altLang="en-US" dirty="0">
              <a:sym typeface="+mn-ea"/>
            </a:endParaRPr>
          </a:p>
        </p:txBody>
      </p:sp>
      <p:pic>
        <p:nvPicPr>
          <p:cNvPr id="6" name="图片 5"/>
          <p:cNvPicPr>
            <a:picLocks noChangeAspect="1"/>
          </p:cNvPicPr>
          <p:nvPr>
            <p:custDataLst>
              <p:tags r:id="rId1"/>
            </p:custDataLst>
          </p:nvPr>
        </p:nvPicPr>
        <p:blipFill>
          <a:blip r:embed="rId2"/>
          <a:stretch>
            <a:fillRect/>
          </a:stretch>
        </p:blipFill>
        <p:spPr>
          <a:xfrm>
            <a:off x="4521200" y="1033145"/>
            <a:ext cx="6958965" cy="5200015"/>
          </a:xfrm>
          <a:prstGeom prst="rect">
            <a:avLst/>
          </a:prstGeom>
        </p:spPr>
      </p:pic>
      <p:pic>
        <p:nvPicPr>
          <p:cNvPr id="2" name="图片 1"/>
          <p:cNvPicPr>
            <a:picLocks noChangeAspect="1"/>
          </p:cNvPicPr>
          <p:nvPr>
            <p:custDataLst>
              <p:tags r:id="rId3"/>
            </p:custDataLst>
          </p:nvPr>
        </p:nvPicPr>
        <p:blipFill>
          <a:blip r:embed="rId4"/>
          <a:srcRect r="10810"/>
          <a:stretch>
            <a:fillRect/>
          </a:stretch>
        </p:blipFill>
        <p:spPr>
          <a:xfrm>
            <a:off x="-31750" y="2085340"/>
            <a:ext cx="4552950" cy="3235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r>
              <a:rPr lang="en-US" altLang="zh-CN" dirty="0">
                <a:sym typeface="+mn-ea"/>
              </a:rPr>
              <a:t>——</a:t>
            </a:r>
            <a:r>
              <a:rPr lang="zh-CN" altLang="en-US" dirty="0">
                <a:sym typeface="+mn-ea"/>
              </a:rPr>
              <a:t>分职业</a:t>
            </a:r>
            <a:r>
              <a:rPr lang="zh-CN" altLang="en-US" dirty="0">
                <a:sym typeface="+mn-ea"/>
              </a:rPr>
              <a:t>对比分析</a:t>
            </a:r>
            <a:endParaRPr lang="zh-CN" altLang="en-US" dirty="0">
              <a:sym typeface="+mn-ea"/>
            </a:endParaRPr>
          </a:p>
        </p:txBody>
      </p:sp>
      <p:pic>
        <p:nvPicPr>
          <p:cNvPr id="7" name="图片 6" descr="`LAY6)UQZ2TV7T8(B}2{V9G"/>
          <p:cNvPicPr>
            <a:picLocks noChangeAspect="1"/>
          </p:cNvPicPr>
          <p:nvPr>
            <p:custDataLst>
              <p:tags r:id="rId1"/>
            </p:custDataLst>
          </p:nvPr>
        </p:nvPicPr>
        <p:blipFill>
          <a:blip r:embed="rId2"/>
          <a:stretch>
            <a:fillRect/>
          </a:stretch>
        </p:blipFill>
        <p:spPr>
          <a:xfrm>
            <a:off x="1138555" y="895350"/>
            <a:ext cx="4822190" cy="2733675"/>
          </a:xfrm>
          <a:prstGeom prst="rect">
            <a:avLst/>
          </a:prstGeom>
        </p:spPr>
      </p:pic>
      <p:sp>
        <p:nvSpPr>
          <p:cNvPr id="2" name="文本框 1"/>
          <p:cNvSpPr txBox="1"/>
          <p:nvPr/>
        </p:nvSpPr>
        <p:spPr>
          <a:xfrm>
            <a:off x="6555105" y="1760855"/>
            <a:ext cx="3977005" cy="3415030"/>
          </a:xfrm>
          <a:prstGeom prst="rect">
            <a:avLst/>
          </a:prstGeom>
          <a:noFill/>
        </p:spPr>
        <p:txBody>
          <a:bodyPr wrap="square" rtlCol="0">
            <a:spAutoFit/>
          </a:bodyPr>
          <a:p>
            <a:r>
              <a:rPr lang="zh-CN" altLang="en-US"/>
              <a:t>对职业进行分类后计算</a:t>
            </a:r>
            <a:r>
              <a:rPr lang="zh-CN" altLang="en-US"/>
              <a:t>属性的平均值。</a:t>
            </a:r>
            <a:endParaRPr lang="zh-CN" altLang="en-US"/>
          </a:p>
          <a:p>
            <a:endParaRPr lang="zh-CN" altLang="en-US"/>
          </a:p>
          <a:p>
            <a:r>
              <a:rPr lang="zh-CN" altLang="en-US"/>
              <a:t>我们可以发现生命值较多的职业是近卫，重装</a:t>
            </a:r>
            <a:r>
              <a:rPr lang="zh-CN" altLang="en-US"/>
              <a:t>这些近战干员，而这些职业主要的作用也是提供防护，近战输出的功能。</a:t>
            </a:r>
            <a:endParaRPr lang="zh-CN" altLang="en-US"/>
          </a:p>
          <a:p>
            <a:endParaRPr lang="zh-CN" altLang="en-US"/>
          </a:p>
          <a:p>
            <a:r>
              <a:rPr lang="zh-CN" altLang="en-US"/>
              <a:t>而医疗，术师，狙击，辅助等远程职业的生命值则明显更低，这说明我们需要更合理的选择摆放位置来让这些干员尽量少的受到伤害</a:t>
            </a:r>
            <a:endParaRPr lang="zh-CN" altLang="en-US"/>
          </a:p>
          <a:p>
            <a:endParaRPr lang="en-US" altLang="zh-CN"/>
          </a:p>
        </p:txBody>
      </p:sp>
      <p:pic>
        <p:nvPicPr>
          <p:cNvPr id="3" name="图片 2" descr="KTN{$IF_B)~_4SR~(K5A@{Y"/>
          <p:cNvPicPr>
            <a:picLocks noChangeAspect="1"/>
          </p:cNvPicPr>
          <p:nvPr>
            <p:custDataLst>
              <p:tags r:id="rId3"/>
            </p:custDataLst>
          </p:nvPr>
        </p:nvPicPr>
        <p:blipFill>
          <a:blip r:embed="rId4"/>
          <a:stretch>
            <a:fillRect/>
          </a:stretch>
        </p:blipFill>
        <p:spPr>
          <a:xfrm>
            <a:off x="1138555" y="3629025"/>
            <a:ext cx="4822190" cy="28486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r>
              <a:rPr lang="en-US" altLang="zh-CN" dirty="0">
                <a:sym typeface="+mn-ea"/>
              </a:rPr>
              <a:t>——</a:t>
            </a:r>
            <a:r>
              <a:rPr lang="zh-CN" altLang="en-US" dirty="0">
                <a:sym typeface="+mn-ea"/>
              </a:rPr>
              <a:t>分职业</a:t>
            </a:r>
            <a:r>
              <a:rPr lang="zh-CN" altLang="en-US" dirty="0">
                <a:sym typeface="+mn-ea"/>
              </a:rPr>
              <a:t>对比分析</a:t>
            </a:r>
            <a:endParaRPr lang="zh-CN" altLang="en-US" dirty="0">
              <a:sym typeface="+mn-ea"/>
            </a:endParaRPr>
          </a:p>
        </p:txBody>
      </p:sp>
      <p:pic>
        <p:nvPicPr>
          <p:cNvPr id="4" name="图片 3"/>
          <p:cNvPicPr>
            <a:picLocks noChangeAspect="1"/>
          </p:cNvPicPr>
          <p:nvPr/>
        </p:nvPicPr>
        <p:blipFill>
          <a:blip r:embed="rId1"/>
          <a:stretch>
            <a:fillRect/>
          </a:stretch>
        </p:blipFill>
        <p:spPr>
          <a:xfrm>
            <a:off x="913765" y="799465"/>
            <a:ext cx="4239260" cy="227711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913765" y="3076575"/>
            <a:ext cx="4267835" cy="2357755"/>
          </a:xfrm>
          <a:prstGeom prst="rect">
            <a:avLst/>
          </a:prstGeom>
        </p:spPr>
      </p:pic>
      <p:pic>
        <p:nvPicPr>
          <p:cNvPr id="3" name="图片 2" descr="MU9F[8G99YOKFX]FO7K(CZH"/>
          <p:cNvPicPr>
            <a:picLocks noChangeAspect="1"/>
          </p:cNvPicPr>
          <p:nvPr>
            <p:custDataLst>
              <p:tags r:id="rId4"/>
            </p:custDataLst>
          </p:nvPr>
        </p:nvPicPr>
        <p:blipFill>
          <a:blip r:embed="rId5"/>
          <a:stretch>
            <a:fillRect/>
          </a:stretch>
        </p:blipFill>
        <p:spPr>
          <a:xfrm>
            <a:off x="6510655" y="829310"/>
            <a:ext cx="4197985" cy="2247265"/>
          </a:xfrm>
          <a:prstGeom prst="rect">
            <a:avLst/>
          </a:prstGeom>
        </p:spPr>
      </p:pic>
      <p:pic>
        <p:nvPicPr>
          <p:cNvPr id="7" name="图片 6" descr="2W()0)%]PU]MW{3)VTJ5A0J"/>
          <p:cNvPicPr>
            <a:picLocks noChangeAspect="1"/>
          </p:cNvPicPr>
          <p:nvPr>
            <p:custDataLst>
              <p:tags r:id="rId6"/>
            </p:custDataLst>
          </p:nvPr>
        </p:nvPicPr>
        <p:blipFill>
          <a:blip r:embed="rId7"/>
          <a:stretch>
            <a:fillRect/>
          </a:stretch>
        </p:blipFill>
        <p:spPr>
          <a:xfrm>
            <a:off x="6510655" y="3076575"/>
            <a:ext cx="4197350" cy="2391410"/>
          </a:xfrm>
          <a:prstGeom prst="rect">
            <a:avLst/>
          </a:prstGeom>
        </p:spPr>
      </p:pic>
      <p:sp>
        <p:nvSpPr>
          <p:cNvPr id="6" name="文本框 5"/>
          <p:cNvSpPr txBox="1"/>
          <p:nvPr/>
        </p:nvSpPr>
        <p:spPr>
          <a:xfrm>
            <a:off x="5955665" y="5473065"/>
            <a:ext cx="5721985" cy="922020"/>
          </a:xfrm>
          <a:prstGeom prst="rect">
            <a:avLst/>
          </a:prstGeom>
          <a:noFill/>
        </p:spPr>
        <p:txBody>
          <a:bodyPr wrap="square" rtlCol="0">
            <a:spAutoFit/>
          </a:bodyPr>
          <a:p>
            <a:r>
              <a:rPr lang="zh-CN" altLang="en-US">
                <a:sym typeface="+mn-ea"/>
              </a:rPr>
              <a:t>术师，狙击和近卫这些偏向于输出的干员职业都有较高的攻击力值，他们也承担着主要的输出责任，而辅助，医疗等职业的攻击力也自然在一个相对较低的水平</a:t>
            </a:r>
            <a:endParaRPr lang="zh-CN" altLang="en-US"/>
          </a:p>
        </p:txBody>
      </p:sp>
      <p:sp>
        <p:nvSpPr>
          <p:cNvPr id="8" name="文本框 7"/>
          <p:cNvSpPr txBox="1"/>
          <p:nvPr/>
        </p:nvSpPr>
        <p:spPr>
          <a:xfrm>
            <a:off x="466725" y="5689600"/>
            <a:ext cx="5629275" cy="368300"/>
          </a:xfrm>
          <a:prstGeom prst="rect">
            <a:avLst/>
          </a:prstGeom>
          <a:noFill/>
        </p:spPr>
        <p:txBody>
          <a:bodyPr wrap="square" rtlCol="0" anchor="t">
            <a:spAutoFit/>
          </a:bodyPr>
          <a:p>
            <a:r>
              <a:rPr lang="zh-CN" altLang="en-US">
                <a:sym typeface="+mn-ea"/>
              </a:rPr>
              <a:t>防御的数据中重装职业作为保护的职业自然遥遥领先</a:t>
            </a:r>
            <a:endParaRPr lang="zh-CN" altLang="en-US">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r>
              <a:rPr lang="en-US" altLang="zh-CN" dirty="0">
                <a:sym typeface="+mn-ea"/>
              </a:rPr>
              <a:t>——Kmeans</a:t>
            </a:r>
            <a:r>
              <a:rPr lang="zh-CN" altLang="en-US" dirty="0">
                <a:sym typeface="+mn-ea"/>
              </a:rPr>
              <a:t>聚类</a:t>
            </a:r>
            <a:endParaRPr lang="zh-CN" altLang="en-US" dirty="0">
              <a:sym typeface="+mn-ea"/>
            </a:endParaRPr>
          </a:p>
        </p:txBody>
      </p:sp>
      <p:pic>
        <p:nvPicPr>
          <p:cNvPr id="8" name="图片 7"/>
          <p:cNvPicPr>
            <a:picLocks noChangeAspect="1"/>
          </p:cNvPicPr>
          <p:nvPr/>
        </p:nvPicPr>
        <p:blipFill>
          <a:blip r:embed="rId1"/>
          <a:stretch>
            <a:fillRect/>
          </a:stretch>
        </p:blipFill>
        <p:spPr>
          <a:xfrm>
            <a:off x="197485" y="845820"/>
            <a:ext cx="5898515" cy="2960370"/>
          </a:xfrm>
          <a:prstGeom prst="rect">
            <a:avLst/>
          </a:prstGeom>
        </p:spPr>
      </p:pic>
      <p:pic>
        <p:nvPicPr>
          <p:cNvPr id="9" name="图片 8" descr="满级攻防"/>
          <p:cNvPicPr>
            <a:picLocks noChangeAspect="1"/>
          </p:cNvPicPr>
          <p:nvPr/>
        </p:nvPicPr>
        <p:blipFill>
          <a:blip r:embed="rId2"/>
          <a:stretch>
            <a:fillRect/>
          </a:stretch>
        </p:blipFill>
        <p:spPr>
          <a:xfrm>
            <a:off x="5695315" y="3100705"/>
            <a:ext cx="6259195" cy="3113405"/>
          </a:xfrm>
          <a:prstGeom prst="rect">
            <a:avLst/>
          </a:prstGeom>
        </p:spPr>
      </p:pic>
      <p:sp>
        <p:nvSpPr>
          <p:cNvPr id="10" name="文本框 9"/>
          <p:cNvSpPr txBox="1"/>
          <p:nvPr/>
        </p:nvSpPr>
        <p:spPr>
          <a:xfrm>
            <a:off x="6325870" y="972820"/>
            <a:ext cx="4531360" cy="460375"/>
          </a:xfrm>
          <a:prstGeom prst="rect">
            <a:avLst/>
          </a:prstGeom>
          <a:noFill/>
        </p:spPr>
        <p:txBody>
          <a:bodyPr wrap="square" rtlCol="0">
            <a:spAutoFit/>
          </a:bodyPr>
          <a:p>
            <a:endParaRPr lang="zh-CN" altLang="en-US" sz="2400"/>
          </a:p>
        </p:txBody>
      </p:sp>
      <p:sp>
        <p:nvSpPr>
          <p:cNvPr id="11" name="文本框 10"/>
          <p:cNvSpPr txBox="1"/>
          <p:nvPr>
            <p:custDataLst>
              <p:tags r:id="rId3"/>
            </p:custDataLst>
          </p:nvPr>
        </p:nvSpPr>
        <p:spPr>
          <a:xfrm>
            <a:off x="1631315" y="3895090"/>
            <a:ext cx="4064000" cy="368300"/>
          </a:xfrm>
          <a:prstGeom prst="rect">
            <a:avLst/>
          </a:prstGeom>
          <a:noFill/>
        </p:spPr>
        <p:txBody>
          <a:bodyPr wrap="square" rtlCol="0">
            <a:spAutoFit/>
          </a:bodyPr>
          <a:p>
            <a:r>
              <a:rPr lang="zh-CN" altLang="en-US"/>
              <a:t>零级攻击</a:t>
            </a:r>
            <a:r>
              <a:rPr lang="en-US" altLang="zh-CN"/>
              <a:t>-</a:t>
            </a:r>
            <a:r>
              <a:rPr lang="zh-CN" altLang="en-US"/>
              <a:t>防御</a:t>
            </a:r>
            <a:r>
              <a:rPr lang="zh-CN" altLang="en-US"/>
              <a:t>二维</a:t>
            </a:r>
            <a:r>
              <a:rPr lang="zh-CN" altLang="en-US"/>
              <a:t>聚类</a:t>
            </a:r>
            <a:endParaRPr lang="zh-CN" altLang="en-US"/>
          </a:p>
        </p:txBody>
      </p:sp>
      <p:sp>
        <p:nvSpPr>
          <p:cNvPr id="12" name="文本框 11"/>
          <p:cNvSpPr txBox="1"/>
          <p:nvPr>
            <p:custDataLst>
              <p:tags r:id="rId4"/>
            </p:custDataLst>
          </p:nvPr>
        </p:nvSpPr>
        <p:spPr>
          <a:xfrm>
            <a:off x="7744460" y="2732405"/>
            <a:ext cx="4064000" cy="368300"/>
          </a:xfrm>
          <a:prstGeom prst="rect">
            <a:avLst/>
          </a:prstGeom>
          <a:noFill/>
        </p:spPr>
        <p:txBody>
          <a:bodyPr wrap="square" rtlCol="0">
            <a:spAutoFit/>
          </a:bodyPr>
          <a:p>
            <a:r>
              <a:rPr lang="zh-CN" altLang="en-US"/>
              <a:t>满级攻击</a:t>
            </a:r>
            <a:r>
              <a:rPr lang="en-US" altLang="zh-CN"/>
              <a:t>-</a:t>
            </a:r>
            <a:r>
              <a:rPr lang="zh-CN" altLang="en-US"/>
              <a:t>防御</a:t>
            </a:r>
            <a:r>
              <a:rPr lang="zh-CN" altLang="en-US"/>
              <a:t>二维</a:t>
            </a:r>
            <a:r>
              <a:rPr lang="zh-CN" altLang="en-US"/>
              <a:t>聚类</a:t>
            </a:r>
            <a:endParaRPr lang="zh-CN" altLang="en-US"/>
          </a:p>
        </p:txBody>
      </p:sp>
      <p:sp>
        <p:nvSpPr>
          <p:cNvPr id="2" name="文本框 1"/>
          <p:cNvSpPr txBox="1"/>
          <p:nvPr/>
        </p:nvSpPr>
        <p:spPr>
          <a:xfrm>
            <a:off x="529590" y="4770120"/>
            <a:ext cx="6096000" cy="368300"/>
          </a:xfrm>
          <a:prstGeom prst="rect">
            <a:avLst/>
          </a:prstGeom>
          <a:noFill/>
        </p:spPr>
        <p:txBody>
          <a:bodyPr wrap="square" rtlCol="0" anchor="t">
            <a:spAutoFit/>
          </a:bodyPr>
          <a:p>
            <a:r>
              <a:rPr lang="zh-CN" altLang="en-US"/>
              <a:t>通过WCSS算法选择</a:t>
            </a:r>
            <a:r>
              <a:rPr lang="en-US" altLang="zh-CN"/>
              <a:t>K</a:t>
            </a:r>
            <a:r>
              <a:rPr lang="zh-CN" altLang="en-US"/>
              <a:t>值，完成聚类</a:t>
            </a:r>
            <a:r>
              <a:rPr lang="zh-CN" altLang="en-US"/>
              <a:t>算法</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r>
              <a:rPr lang="en-US" altLang="zh-CN" dirty="0">
                <a:sym typeface="+mn-ea"/>
              </a:rPr>
              <a:t>——</a:t>
            </a:r>
            <a:r>
              <a:rPr lang="zh-CN" altLang="en-US" dirty="0">
                <a:sym typeface="+mn-ea"/>
              </a:rPr>
              <a:t>三维</a:t>
            </a:r>
            <a:r>
              <a:rPr lang="en-US" altLang="zh-CN" dirty="0">
                <a:sym typeface="+mn-ea"/>
              </a:rPr>
              <a:t>Kmeans</a:t>
            </a:r>
            <a:r>
              <a:rPr lang="zh-CN" altLang="en-US" dirty="0">
                <a:sym typeface="+mn-ea"/>
              </a:rPr>
              <a:t>聚类</a:t>
            </a:r>
            <a:endParaRPr lang="zh-CN" altLang="en-US" dirty="0">
              <a:sym typeface="+mn-ea"/>
            </a:endParaRPr>
          </a:p>
        </p:txBody>
      </p:sp>
      <p:pic>
        <p:nvPicPr>
          <p:cNvPr id="2" name="图片 1"/>
          <p:cNvPicPr>
            <a:picLocks noChangeAspect="1"/>
          </p:cNvPicPr>
          <p:nvPr/>
        </p:nvPicPr>
        <p:blipFill>
          <a:blip r:embed="rId1"/>
          <a:stretch>
            <a:fillRect/>
          </a:stretch>
        </p:blipFill>
        <p:spPr>
          <a:xfrm>
            <a:off x="6136640" y="983615"/>
            <a:ext cx="5253990" cy="4996180"/>
          </a:xfrm>
          <a:prstGeom prst="rect">
            <a:avLst/>
          </a:prstGeom>
        </p:spPr>
      </p:pic>
      <p:pic>
        <p:nvPicPr>
          <p:cNvPr id="3" name="图片 2" descr="满级"/>
          <p:cNvPicPr>
            <a:picLocks noChangeAspect="1"/>
          </p:cNvPicPr>
          <p:nvPr/>
        </p:nvPicPr>
        <p:blipFill>
          <a:blip r:embed="rId2"/>
          <a:stretch>
            <a:fillRect/>
          </a:stretch>
        </p:blipFill>
        <p:spPr>
          <a:xfrm>
            <a:off x="466090" y="984250"/>
            <a:ext cx="5296535" cy="4996180"/>
          </a:xfrm>
          <a:prstGeom prst="rect">
            <a:avLst/>
          </a:prstGeom>
        </p:spPr>
      </p:pic>
      <p:sp>
        <p:nvSpPr>
          <p:cNvPr id="4" name="文本框 3"/>
          <p:cNvSpPr txBox="1"/>
          <p:nvPr/>
        </p:nvSpPr>
        <p:spPr>
          <a:xfrm>
            <a:off x="1238250" y="5697855"/>
            <a:ext cx="4064000" cy="368300"/>
          </a:xfrm>
          <a:prstGeom prst="rect">
            <a:avLst/>
          </a:prstGeom>
          <a:noFill/>
        </p:spPr>
        <p:txBody>
          <a:bodyPr wrap="square" rtlCol="0">
            <a:spAutoFit/>
          </a:bodyPr>
          <a:p>
            <a:r>
              <a:rPr lang="zh-CN" altLang="en-US"/>
              <a:t>满级攻击</a:t>
            </a:r>
            <a:r>
              <a:rPr lang="en-US" altLang="zh-CN"/>
              <a:t>-</a:t>
            </a:r>
            <a:r>
              <a:rPr lang="zh-CN" altLang="en-US"/>
              <a:t>防御</a:t>
            </a:r>
            <a:r>
              <a:rPr lang="en-US" altLang="zh-CN"/>
              <a:t>-</a:t>
            </a:r>
            <a:r>
              <a:rPr lang="zh-CN" altLang="en-US"/>
              <a:t>生命值三维</a:t>
            </a:r>
            <a:r>
              <a:rPr lang="zh-CN" altLang="en-US"/>
              <a:t>聚类</a:t>
            </a:r>
            <a:endParaRPr lang="zh-CN" altLang="en-US"/>
          </a:p>
        </p:txBody>
      </p:sp>
      <p:sp>
        <p:nvSpPr>
          <p:cNvPr id="6" name="文本框 5"/>
          <p:cNvSpPr txBox="1"/>
          <p:nvPr>
            <p:custDataLst>
              <p:tags r:id="rId3"/>
            </p:custDataLst>
          </p:nvPr>
        </p:nvSpPr>
        <p:spPr>
          <a:xfrm>
            <a:off x="6880225" y="5697855"/>
            <a:ext cx="4064000" cy="368300"/>
          </a:xfrm>
          <a:prstGeom prst="rect">
            <a:avLst/>
          </a:prstGeom>
          <a:noFill/>
        </p:spPr>
        <p:txBody>
          <a:bodyPr wrap="square" rtlCol="0">
            <a:spAutoFit/>
          </a:bodyPr>
          <a:p>
            <a:r>
              <a:rPr lang="zh-CN" altLang="en-US"/>
              <a:t>零级攻击</a:t>
            </a:r>
            <a:r>
              <a:rPr lang="en-US" altLang="zh-CN"/>
              <a:t>-</a:t>
            </a:r>
            <a:r>
              <a:rPr lang="zh-CN" altLang="en-US"/>
              <a:t>防御</a:t>
            </a:r>
            <a:r>
              <a:rPr lang="en-US" altLang="zh-CN"/>
              <a:t>-</a:t>
            </a:r>
            <a:r>
              <a:rPr lang="zh-CN" altLang="en-US"/>
              <a:t>生命值三维</a:t>
            </a:r>
            <a:r>
              <a:rPr lang="zh-CN" altLang="en-US"/>
              <a:t>聚类</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055" y="43815"/>
            <a:ext cx="9521825" cy="598805"/>
          </a:xfrm>
        </p:spPr>
        <p:txBody>
          <a:bodyPr/>
          <a:lstStyle/>
          <a:p>
            <a:r>
              <a:rPr lang="zh-CN" altLang="en-US" dirty="0">
                <a:sym typeface="+mn-ea"/>
              </a:rPr>
              <a:t>数据展示及分析</a:t>
            </a:r>
            <a:r>
              <a:rPr lang="en-US" altLang="zh-CN" dirty="0">
                <a:sym typeface="+mn-ea"/>
              </a:rPr>
              <a:t>——</a:t>
            </a:r>
            <a:r>
              <a:rPr lang="zh-CN" altLang="en-US">
                <a:sym typeface="+mn-ea"/>
              </a:rPr>
              <a:t>相关性分析</a:t>
            </a:r>
            <a:endParaRPr lang="zh-CN" altLang="en-US" dirty="0"/>
          </a:p>
        </p:txBody>
      </p:sp>
      <p:pic>
        <p:nvPicPr>
          <p:cNvPr id="6" name="图片 5" descr="全体p"/>
          <p:cNvPicPr>
            <a:picLocks noChangeAspect="1"/>
          </p:cNvPicPr>
          <p:nvPr/>
        </p:nvPicPr>
        <p:blipFill>
          <a:blip r:embed="rId1"/>
          <a:srcRect l="34385" t="16976" r="38027" b="8387"/>
          <a:stretch>
            <a:fillRect/>
          </a:stretch>
        </p:blipFill>
        <p:spPr>
          <a:xfrm>
            <a:off x="881380" y="1051560"/>
            <a:ext cx="4312285" cy="3917950"/>
          </a:xfrm>
          <a:prstGeom prst="rect">
            <a:avLst/>
          </a:prstGeom>
        </p:spPr>
      </p:pic>
      <p:pic>
        <p:nvPicPr>
          <p:cNvPr id="7" name="图片 6" descr="全体s"/>
          <p:cNvPicPr>
            <a:picLocks noChangeAspect="1"/>
          </p:cNvPicPr>
          <p:nvPr/>
        </p:nvPicPr>
        <p:blipFill>
          <a:blip r:embed="rId2"/>
          <a:srcRect l="34635" t="17807" r="38865" b="8174"/>
          <a:stretch>
            <a:fillRect/>
          </a:stretch>
        </p:blipFill>
        <p:spPr>
          <a:xfrm>
            <a:off x="5324475" y="1051560"/>
            <a:ext cx="4177665" cy="3918585"/>
          </a:xfrm>
          <a:prstGeom prst="rect">
            <a:avLst/>
          </a:prstGeom>
        </p:spPr>
      </p:pic>
      <p:pic>
        <p:nvPicPr>
          <p:cNvPr id="8" name="图片 7" descr="全体p"/>
          <p:cNvPicPr>
            <a:picLocks noChangeAspect="1"/>
          </p:cNvPicPr>
          <p:nvPr/>
        </p:nvPicPr>
        <p:blipFill>
          <a:blip r:embed="rId1"/>
          <a:srcRect l="92698" t="19466" b="15201"/>
          <a:stretch>
            <a:fillRect/>
          </a:stretch>
        </p:blipFill>
        <p:spPr>
          <a:xfrm>
            <a:off x="9752965" y="1051560"/>
            <a:ext cx="1293495" cy="3886200"/>
          </a:xfrm>
          <a:prstGeom prst="rect">
            <a:avLst/>
          </a:prstGeom>
        </p:spPr>
      </p:pic>
      <p:sp>
        <p:nvSpPr>
          <p:cNvPr id="10" name="文本框 9"/>
          <p:cNvSpPr txBox="1"/>
          <p:nvPr>
            <p:custDataLst>
              <p:tags r:id="rId3"/>
            </p:custDataLst>
          </p:nvPr>
        </p:nvSpPr>
        <p:spPr>
          <a:xfrm>
            <a:off x="1174115" y="5257800"/>
            <a:ext cx="4064000" cy="368300"/>
          </a:xfrm>
          <a:prstGeom prst="rect">
            <a:avLst/>
          </a:prstGeom>
          <a:noFill/>
        </p:spPr>
        <p:txBody>
          <a:bodyPr wrap="square" rtlCol="0">
            <a:spAutoFit/>
          </a:bodyPr>
          <a:p>
            <a:r>
              <a:rPr lang="zh-CN" altLang="en-US"/>
              <a:t>全部角色各属性</a:t>
            </a:r>
            <a:r>
              <a:rPr lang="en-US" altLang="zh-CN"/>
              <a:t>Pearson</a:t>
            </a:r>
            <a:r>
              <a:rPr lang="zh-CN" altLang="en-US"/>
              <a:t>相关系数</a:t>
            </a:r>
            <a:endParaRPr lang="zh-CN" altLang="en-US"/>
          </a:p>
        </p:txBody>
      </p:sp>
      <p:sp>
        <p:nvSpPr>
          <p:cNvPr id="11" name="文本框 10"/>
          <p:cNvSpPr txBox="1"/>
          <p:nvPr>
            <p:custDataLst>
              <p:tags r:id="rId4"/>
            </p:custDataLst>
          </p:nvPr>
        </p:nvSpPr>
        <p:spPr>
          <a:xfrm>
            <a:off x="5599430" y="5257800"/>
            <a:ext cx="4064000" cy="368300"/>
          </a:xfrm>
          <a:prstGeom prst="rect">
            <a:avLst/>
          </a:prstGeom>
          <a:noFill/>
        </p:spPr>
        <p:txBody>
          <a:bodyPr wrap="square" rtlCol="0">
            <a:spAutoFit/>
          </a:bodyPr>
          <a:p>
            <a:r>
              <a:rPr lang="zh-CN" altLang="en-US"/>
              <a:t>全部角色各属性</a:t>
            </a:r>
            <a:r>
              <a:rPr lang="en-US" altLang="zh-CN"/>
              <a:t>Spearman</a:t>
            </a:r>
            <a:r>
              <a:rPr lang="zh-CN" altLang="en-US"/>
              <a:t>相关系数</a:t>
            </a:r>
            <a:endParaRPr lang="zh-CN" altLang="en-US"/>
          </a:p>
        </p:txBody>
      </p:sp>
      <p:sp>
        <p:nvSpPr>
          <p:cNvPr id="14" name="文本框 13"/>
          <p:cNvSpPr txBox="1"/>
          <p:nvPr>
            <p:custDataLst>
              <p:tags r:id="rId5"/>
            </p:custDataLst>
          </p:nvPr>
        </p:nvSpPr>
        <p:spPr>
          <a:xfrm>
            <a:off x="2093595" y="5843905"/>
            <a:ext cx="6689090" cy="460375"/>
          </a:xfrm>
          <a:prstGeom prst="rect">
            <a:avLst/>
          </a:prstGeom>
          <a:noFill/>
        </p:spPr>
        <p:txBody>
          <a:bodyPr wrap="square" rtlCol="0">
            <a:spAutoFit/>
          </a:bodyPr>
          <a:p>
            <a:r>
              <a:rPr lang="zh-CN" altLang="en-US" sz="2400"/>
              <a:t>总体特征：对应的零级属性与满级属性</a:t>
            </a:r>
            <a:r>
              <a:rPr lang="zh-CN" altLang="en-US" sz="2400"/>
              <a:t>高度相关</a:t>
            </a:r>
            <a:endParaRPr lang="zh-CN" alt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055" y="43815"/>
            <a:ext cx="7483475" cy="598805"/>
          </a:xfrm>
        </p:spPr>
        <p:txBody>
          <a:bodyPr/>
          <a:lstStyle/>
          <a:p>
            <a:r>
              <a:rPr lang="zh-CN" altLang="en-US" dirty="0">
                <a:sym typeface="+mn-ea"/>
              </a:rPr>
              <a:t>数据展示及分析</a:t>
            </a:r>
            <a:r>
              <a:rPr lang="en-US" altLang="zh-CN" dirty="0">
                <a:sym typeface="+mn-ea"/>
              </a:rPr>
              <a:t>——</a:t>
            </a:r>
            <a:r>
              <a:rPr lang="zh-CN" altLang="en-US" dirty="0">
                <a:sym typeface="+mn-ea"/>
              </a:rPr>
              <a:t>分职业相关性</a:t>
            </a:r>
            <a:r>
              <a:rPr lang="zh-CN" altLang="en-US" dirty="0">
                <a:sym typeface="+mn-ea"/>
              </a:rPr>
              <a:t>分析</a:t>
            </a:r>
            <a:endParaRPr lang="zh-CN" altLang="en-US" dirty="0">
              <a:sym typeface="+mn-ea"/>
            </a:endParaRPr>
          </a:p>
        </p:txBody>
      </p:sp>
      <p:pic>
        <p:nvPicPr>
          <p:cNvPr id="2" name="图片 1" descr="辅助p"/>
          <p:cNvPicPr>
            <a:picLocks noChangeAspect="1"/>
          </p:cNvPicPr>
          <p:nvPr/>
        </p:nvPicPr>
        <p:blipFill>
          <a:blip r:embed="rId1"/>
          <a:srcRect l="34750" t="20909" r="38620" b="8174"/>
          <a:stretch>
            <a:fillRect/>
          </a:stretch>
        </p:blipFill>
        <p:spPr>
          <a:xfrm>
            <a:off x="1012825" y="1156335"/>
            <a:ext cx="4345305" cy="3888105"/>
          </a:xfrm>
          <a:prstGeom prst="rect">
            <a:avLst/>
          </a:prstGeom>
        </p:spPr>
      </p:pic>
      <p:sp>
        <p:nvSpPr>
          <p:cNvPr id="3" name="文本框 2"/>
          <p:cNvSpPr txBox="1"/>
          <p:nvPr/>
        </p:nvSpPr>
        <p:spPr>
          <a:xfrm>
            <a:off x="2853690" y="5201285"/>
            <a:ext cx="662940" cy="401320"/>
          </a:xfrm>
          <a:prstGeom prst="rect">
            <a:avLst/>
          </a:prstGeom>
          <a:noFill/>
        </p:spPr>
        <p:txBody>
          <a:bodyPr wrap="square" rtlCol="0">
            <a:noAutofit/>
          </a:bodyPr>
          <a:p>
            <a:r>
              <a:rPr lang="zh-CN" altLang="en-US"/>
              <a:t>辅助</a:t>
            </a:r>
            <a:endParaRPr lang="zh-CN" altLang="en-US"/>
          </a:p>
        </p:txBody>
      </p:sp>
      <p:pic>
        <p:nvPicPr>
          <p:cNvPr id="12" name="图片 11" descr="狙击p"/>
          <p:cNvPicPr>
            <a:picLocks noChangeAspect="1"/>
          </p:cNvPicPr>
          <p:nvPr/>
        </p:nvPicPr>
        <p:blipFill>
          <a:blip r:embed="rId2"/>
          <a:srcRect l="34203" t="21002" r="38786" b="8050"/>
          <a:stretch>
            <a:fillRect/>
          </a:stretch>
        </p:blipFill>
        <p:spPr>
          <a:xfrm>
            <a:off x="5358130" y="1159510"/>
            <a:ext cx="4404360" cy="3885565"/>
          </a:xfrm>
          <a:prstGeom prst="rect">
            <a:avLst/>
          </a:prstGeom>
        </p:spPr>
      </p:pic>
      <p:sp>
        <p:nvSpPr>
          <p:cNvPr id="13" name="文本框 12"/>
          <p:cNvSpPr txBox="1"/>
          <p:nvPr>
            <p:custDataLst>
              <p:tags r:id="rId3"/>
            </p:custDataLst>
          </p:nvPr>
        </p:nvSpPr>
        <p:spPr>
          <a:xfrm>
            <a:off x="7228205" y="5160645"/>
            <a:ext cx="664210" cy="398145"/>
          </a:xfrm>
          <a:prstGeom prst="rect">
            <a:avLst/>
          </a:prstGeom>
          <a:noFill/>
        </p:spPr>
        <p:txBody>
          <a:bodyPr wrap="square" rtlCol="0">
            <a:noAutofit/>
          </a:bodyPr>
          <a:p>
            <a:r>
              <a:rPr lang="zh-CN" altLang="en-US"/>
              <a:t>狙击</a:t>
            </a:r>
            <a:endParaRPr lang="zh-CN" altLang="en-US"/>
          </a:p>
        </p:txBody>
      </p:sp>
      <p:sp>
        <p:nvSpPr>
          <p:cNvPr id="14" name="文本框 13"/>
          <p:cNvSpPr txBox="1"/>
          <p:nvPr/>
        </p:nvSpPr>
        <p:spPr>
          <a:xfrm>
            <a:off x="2964180" y="5674360"/>
            <a:ext cx="5001895" cy="460375"/>
          </a:xfrm>
          <a:prstGeom prst="rect">
            <a:avLst/>
          </a:prstGeom>
          <a:noFill/>
        </p:spPr>
        <p:txBody>
          <a:bodyPr wrap="square" rtlCol="0">
            <a:spAutoFit/>
          </a:bodyPr>
          <a:p>
            <a:r>
              <a:rPr lang="zh-CN" altLang="en-US" sz="2400"/>
              <a:t>第一类：防御与生命的相关性</a:t>
            </a:r>
            <a:r>
              <a:rPr lang="zh-CN" altLang="en-US" sz="2400"/>
              <a:t>较高</a:t>
            </a:r>
            <a:endParaRPr lang="zh-CN" altLang="en-US" sz="2400"/>
          </a:p>
        </p:txBody>
      </p:sp>
      <p:pic>
        <p:nvPicPr>
          <p:cNvPr id="8" name="图片 7" descr="全体p"/>
          <p:cNvPicPr>
            <a:picLocks noChangeAspect="1"/>
          </p:cNvPicPr>
          <p:nvPr>
            <p:custDataLst>
              <p:tags r:id="rId4"/>
            </p:custDataLst>
          </p:nvPr>
        </p:nvPicPr>
        <p:blipFill>
          <a:blip r:embed="rId5"/>
          <a:srcRect l="92698" t="19466" b="15201"/>
          <a:stretch>
            <a:fillRect/>
          </a:stretch>
        </p:blipFill>
        <p:spPr>
          <a:xfrm>
            <a:off x="10332720" y="1158875"/>
            <a:ext cx="1293495" cy="388620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2270760" y="5045075"/>
            <a:ext cx="2095500" cy="723900"/>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6506210" y="5044440"/>
            <a:ext cx="2108200" cy="7175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055" y="43815"/>
            <a:ext cx="7483475" cy="598805"/>
          </a:xfrm>
        </p:spPr>
        <p:txBody>
          <a:bodyPr/>
          <a:lstStyle/>
          <a:p>
            <a:r>
              <a:rPr lang="zh-CN" altLang="en-US" dirty="0">
                <a:sym typeface="+mn-ea"/>
              </a:rPr>
              <a:t>数据展示及分析</a:t>
            </a:r>
            <a:r>
              <a:rPr lang="en-US" altLang="zh-CN" dirty="0">
                <a:sym typeface="+mn-ea"/>
              </a:rPr>
              <a:t>——</a:t>
            </a:r>
            <a:r>
              <a:rPr lang="zh-CN" altLang="en-US" dirty="0">
                <a:sym typeface="+mn-ea"/>
              </a:rPr>
              <a:t>分职业相关性</a:t>
            </a:r>
            <a:r>
              <a:rPr lang="zh-CN" altLang="en-US" dirty="0">
                <a:sym typeface="+mn-ea"/>
              </a:rPr>
              <a:t>分析</a:t>
            </a:r>
            <a:endParaRPr lang="zh-CN" altLang="en-US" dirty="0">
              <a:sym typeface="+mn-ea"/>
            </a:endParaRPr>
          </a:p>
        </p:txBody>
      </p:sp>
      <p:pic>
        <p:nvPicPr>
          <p:cNvPr id="7" name="图片 6" descr="医疗p"/>
          <p:cNvPicPr>
            <a:picLocks noChangeAspect="1"/>
          </p:cNvPicPr>
          <p:nvPr/>
        </p:nvPicPr>
        <p:blipFill>
          <a:blip r:embed="rId1"/>
          <a:srcRect l="34635" t="21004" r="38697" b="8677"/>
          <a:stretch>
            <a:fillRect/>
          </a:stretch>
        </p:blipFill>
        <p:spPr>
          <a:xfrm>
            <a:off x="153035" y="1574165"/>
            <a:ext cx="3681730" cy="3260725"/>
          </a:xfrm>
          <a:prstGeom prst="rect">
            <a:avLst/>
          </a:prstGeom>
        </p:spPr>
      </p:pic>
      <p:pic>
        <p:nvPicPr>
          <p:cNvPr id="8" name="图片 7" descr="重装p"/>
          <p:cNvPicPr>
            <a:picLocks noChangeAspect="1"/>
          </p:cNvPicPr>
          <p:nvPr/>
        </p:nvPicPr>
        <p:blipFill>
          <a:blip r:embed="rId2"/>
          <a:srcRect l="33969" t="21545" r="39036" b="7988"/>
          <a:stretch>
            <a:fillRect/>
          </a:stretch>
        </p:blipFill>
        <p:spPr>
          <a:xfrm>
            <a:off x="3834765" y="1573530"/>
            <a:ext cx="3720465" cy="3261360"/>
          </a:xfrm>
          <a:prstGeom prst="rect">
            <a:avLst/>
          </a:prstGeom>
        </p:spPr>
      </p:pic>
      <p:sp>
        <p:nvSpPr>
          <p:cNvPr id="10" name="文本框 9"/>
          <p:cNvSpPr txBox="1"/>
          <p:nvPr/>
        </p:nvSpPr>
        <p:spPr>
          <a:xfrm>
            <a:off x="1644650" y="4994275"/>
            <a:ext cx="698500" cy="368300"/>
          </a:xfrm>
          <a:prstGeom prst="rect">
            <a:avLst/>
          </a:prstGeom>
          <a:noFill/>
        </p:spPr>
        <p:txBody>
          <a:bodyPr wrap="square" rtlCol="0">
            <a:spAutoFit/>
          </a:bodyPr>
          <a:p>
            <a:r>
              <a:rPr lang="zh-CN" altLang="en-US"/>
              <a:t>医疗</a:t>
            </a:r>
            <a:endParaRPr lang="zh-CN" altLang="en-US"/>
          </a:p>
        </p:txBody>
      </p:sp>
      <p:sp>
        <p:nvSpPr>
          <p:cNvPr id="11" name="文本框 10"/>
          <p:cNvSpPr txBox="1"/>
          <p:nvPr/>
        </p:nvSpPr>
        <p:spPr>
          <a:xfrm>
            <a:off x="5746750" y="4994275"/>
            <a:ext cx="698500" cy="368300"/>
          </a:xfrm>
          <a:prstGeom prst="rect">
            <a:avLst/>
          </a:prstGeom>
          <a:noFill/>
        </p:spPr>
        <p:txBody>
          <a:bodyPr wrap="square" rtlCol="0">
            <a:spAutoFit/>
          </a:bodyPr>
          <a:p>
            <a:r>
              <a:rPr lang="zh-CN" altLang="en-US"/>
              <a:t>重装</a:t>
            </a:r>
            <a:endParaRPr lang="zh-CN" altLang="en-US"/>
          </a:p>
        </p:txBody>
      </p:sp>
      <p:pic>
        <p:nvPicPr>
          <p:cNvPr id="4" name="图片 3" descr="特种p"/>
          <p:cNvPicPr>
            <a:picLocks noChangeAspect="1"/>
          </p:cNvPicPr>
          <p:nvPr>
            <p:custDataLst>
              <p:tags r:id="rId3"/>
            </p:custDataLst>
          </p:nvPr>
        </p:nvPicPr>
        <p:blipFill>
          <a:blip r:embed="rId4"/>
          <a:srcRect l="11102" t="20607" b="8933"/>
          <a:stretch>
            <a:fillRect/>
          </a:stretch>
        </p:blipFill>
        <p:spPr>
          <a:xfrm>
            <a:off x="7480300" y="1573530"/>
            <a:ext cx="4563110" cy="3261995"/>
          </a:xfrm>
          <a:prstGeom prst="rect">
            <a:avLst/>
          </a:prstGeom>
        </p:spPr>
      </p:pic>
      <p:sp>
        <p:nvSpPr>
          <p:cNvPr id="3" name="文本框 2"/>
          <p:cNvSpPr txBox="1"/>
          <p:nvPr>
            <p:custDataLst>
              <p:tags r:id="rId5"/>
            </p:custDataLst>
          </p:nvPr>
        </p:nvSpPr>
        <p:spPr>
          <a:xfrm>
            <a:off x="9412605" y="5121275"/>
            <a:ext cx="698500" cy="368300"/>
          </a:xfrm>
          <a:prstGeom prst="rect">
            <a:avLst/>
          </a:prstGeom>
          <a:noFill/>
        </p:spPr>
        <p:txBody>
          <a:bodyPr wrap="square" rtlCol="0">
            <a:spAutoFit/>
          </a:bodyPr>
          <a:p>
            <a:r>
              <a:rPr lang="zh-CN" altLang="en-US"/>
              <a:t>特种</a:t>
            </a:r>
            <a:endParaRPr lang="zh-CN" altLang="en-US"/>
          </a:p>
        </p:txBody>
      </p:sp>
      <p:sp>
        <p:nvSpPr>
          <p:cNvPr id="14" name="文本框 13"/>
          <p:cNvSpPr txBox="1"/>
          <p:nvPr>
            <p:custDataLst>
              <p:tags r:id="rId6"/>
            </p:custDataLst>
          </p:nvPr>
        </p:nvSpPr>
        <p:spPr>
          <a:xfrm>
            <a:off x="1644650" y="5674360"/>
            <a:ext cx="8558530" cy="460375"/>
          </a:xfrm>
          <a:prstGeom prst="rect">
            <a:avLst/>
          </a:prstGeom>
          <a:noFill/>
        </p:spPr>
        <p:txBody>
          <a:bodyPr wrap="square" rtlCol="0">
            <a:spAutoFit/>
          </a:bodyPr>
          <a:p>
            <a:r>
              <a:rPr lang="zh-CN" altLang="en-US" sz="2400"/>
              <a:t>第二类：总体看相关性较低，但攻击与生命的相关性</a:t>
            </a:r>
            <a:r>
              <a:rPr lang="zh-CN" altLang="en-US" sz="2400"/>
              <a:t>相对较高</a:t>
            </a:r>
            <a:endParaRPr lang="zh-CN" altLang="en-US" sz="2400"/>
          </a:p>
        </p:txBody>
      </p:sp>
      <p:pic>
        <p:nvPicPr>
          <p:cNvPr id="6" name="图片 5"/>
          <p:cNvPicPr>
            <a:picLocks noChangeAspect="1"/>
          </p:cNvPicPr>
          <p:nvPr>
            <p:custDataLst>
              <p:tags r:id="rId7"/>
            </p:custDataLst>
          </p:nvPr>
        </p:nvPicPr>
        <p:blipFill>
          <a:blip r:embed="rId8"/>
          <a:stretch>
            <a:fillRect/>
          </a:stretch>
        </p:blipFill>
        <p:spPr>
          <a:xfrm>
            <a:off x="1287780" y="4834890"/>
            <a:ext cx="2101850" cy="736600"/>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4947285" y="4841240"/>
            <a:ext cx="2089150" cy="730250"/>
          </a:xfrm>
          <a:prstGeom prst="rect">
            <a:avLst/>
          </a:prstGeom>
        </p:spPr>
      </p:pic>
      <p:pic>
        <p:nvPicPr>
          <p:cNvPr id="12" name="图片 11"/>
          <p:cNvPicPr>
            <a:picLocks noChangeAspect="1"/>
          </p:cNvPicPr>
          <p:nvPr>
            <p:custDataLst>
              <p:tags r:id="rId11"/>
            </p:custDataLst>
          </p:nvPr>
        </p:nvPicPr>
        <p:blipFill>
          <a:blip r:embed="rId12"/>
          <a:stretch>
            <a:fillRect/>
          </a:stretch>
        </p:blipFill>
        <p:spPr>
          <a:xfrm>
            <a:off x="8400415" y="4834890"/>
            <a:ext cx="2101850" cy="7239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055" y="43815"/>
            <a:ext cx="7483475" cy="598805"/>
          </a:xfrm>
        </p:spPr>
        <p:txBody>
          <a:bodyPr/>
          <a:lstStyle/>
          <a:p>
            <a:r>
              <a:rPr lang="zh-CN" altLang="en-US" dirty="0">
                <a:sym typeface="+mn-ea"/>
              </a:rPr>
              <a:t>数据展示及分析</a:t>
            </a:r>
            <a:r>
              <a:rPr lang="en-US" altLang="zh-CN" dirty="0">
                <a:sym typeface="+mn-ea"/>
              </a:rPr>
              <a:t>——</a:t>
            </a:r>
            <a:r>
              <a:rPr lang="zh-CN" altLang="en-US" dirty="0">
                <a:sym typeface="+mn-ea"/>
              </a:rPr>
              <a:t>分职业相关性</a:t>
            </a:r>
            <a:r>
              <a:rPr lang="zh-CN" altLang="en-US" dirty="0">
                <a:sym typeface="+mn-ea"/>
              </a:rPr>
              <a:t>分析</a:t>
            </a:r>
            <a:endParaRPr lang="zh-CN" altLang="en-US" dirty="0">
              <a:sym typeface="+mn-ea"/>
            </a:endParaRPr>
          </a:p>
        </p:txBody>
      </p:sp>
      <p:pic>
        <p:nvPicPr>
          <p:cNvPr id="6" name="图片 5" descr="先锋p"/>
          <p:cNvPicPr>
            <a:picLocks noChangeAspect="1"/>
          </p:cNvPicPr>
          <p:nvPr/>
        </p:nvPicPr>
        <p:blipFill>
          <a:blip r:embed="rId1"/>
          <a:srcRect l="34734" t="21219" r="38885" b="7988"/>
          <a:stretch>
            <a:fillRect/>
          </a:stretch>
        </p:blipFill>
        <p:spPr>
          <a:xfrm>
            <a:off x="1610995" y="1146175"/>
            <a:ext cx="4043680" cy="3645535"/>
          </a:xfrm>
          <a:prstGeom prst="rect">
            <a:avLst/>
          </a:prstGeom>
        </p:spPr>
      </p:pic>
      <p:sp>
        <p:nvSpPr>
          <p:cNvPr id="7" name="文本框 6"/>
          <p:cNvSpPr txBox="1"/>
          <p:nvPr/>
        </p:nvSpPr>
        <p:spPr>
          <a:xfrm>
            <a:off x="3279775" y="5091430"/>
            <a:ext cx="706120" cy="368300"/>
          </a:xfrm>
          <a:prstGeom prst="rect">
            <a:avLst/>
          </a:prstGeom>
          <a:noFill/>
        </p:spPr>
        <p:txBody>
          <a:bodyPr wrap="square" rtlCol="0">
            <a:spAutoFit/>
          </a:bodyPr>
          <a:p>
            <a:r>
              <a:rPr lang="zh-CN" altLang="en-US"/>
              <a:t>先锋</a:t>
            </a:r>
            <a:endParaRPr lang="zh-CN" altLang="en-US"/>
          </a:p>
        </p:txBody>
      </p:sp>
      <p:pic>
        <p:nvPicPr>
          <p:cNvPr id="8" name="图片 7" descr="术师p"/>
          <p:cNvPicPr>
            <a:picLocks noChangeAspect="1"/>
          </p:cNvPicPr>
          <p:nvPr>
            <p:custDataLst>
              <p:tags r:id="rId2"/>
            </p:custDataLst>
          </p:nvPr>
        </p:nvPicPr>
        <p:blipFill>
          <a:blip r:embed="rId3"/>
          <a:srcRect l="34750" t="20933" r="38375" b="9044"/>
          <a:stretch>
            <a:fillRect/>
          </a:stretch>
        </p:blipFill>
        <p:spPr>
          <a:xfrm>
            <a:off x="5923915" y="1146175"/>
            <a:ext cx="4138930" cy="3622675"/>
          </a:xfrm>
          <a:prstGeom prst="rect">
            <a:avLst/>
          </a:prstGeom>
        </p:spPr>
      </p:pic>
      <p:sp>
        <p:nvSpPr>
          <p:cNvPr id="14" name="文本框 13"/>
          <p:cNvSpPr txBox="1"/>
          <p:nvPr>
            <p:custDataLst>
              <p:tags r:id="rId4"/>
            </p:custDataLst>
          </p:nvPr>
        </p:nvSpPr>
        <p:spPr>
          <a:xfrm>
            <a:off x="7576820" y="5091430"/>
            <a:ext cx="766445" cy="368300"/>
          </a:xfrm>
          <a:prstGeom prst="rect">
            <a:avLst/>
          </a:prstGeom>
          <a:noFill/>
        </p:spPr>
        <p:txBody>
          <a:bodyPr wrap="square" rtlCol="0">
            <a:spAutoFit/>
          </a:bodyPr>
          <a:p>
            <a:r>
              <a:rPr lang="zh-CN" altLang="en-US"/>
              <a:t>术师</a:t>
            </a:r>
            <a:endParaRPr lang="zh-CN" altLang="en-US"/>
          </a:p>
        </p:txBody>
      </p:sp>
      <p:pic>
        <p:nvPicPr>
          <p:cNvPr id="2" name="图片 1" descr="全体p"/>
          <p:cNvPicPr>
            <a:picLocks noChangeAspect="1"/>
          </p:cNvPicPr>
          <p:nvPr>
            <p:custDataLst>
              <p:tags r:id="rId5"/>
            </p:custDataLst>
          </p:nvPr>
        </p:nvPicPr>
        <p:blipFill>
          <a:blip r:embed="rId6"/>
          <a:srcRect l="92698" t="19466" b="15201"/>
          <a:stretch>
            <a:fillRect/>
          </a:stretch>
        </p:blipFill>
        <p:spPr>
          <a:xfrm>
            <a:off x="10215245" y="1051560"/>
            <a:ext cx="1293495" cy="3886200"/>
          </a:xfrm>
          <a:prstGeom prst="rect">
            <a:avLst/>
          </a:prstGeom>
        </p:spPr>
      </p:pic>
      <p:sp>
        <p:nvSpPr>
          <p:cNvPr id="3" name="文本框 2"/>
          <p:cNvSpPr txBox="1"/>
          <p:nvPr>
            <p:custDataLst>
              <p:tags r:id="rId7"/>
            </p:custDataLst>
          </p:nvPr>
        </p:nvSpPr>
        <p:spPr>
          <a:xfrm>
            <a:off x="4136390" y="5674360"/>
            <a:ext cx="3091180" cy="460375"/>
          </a:xfrm>
          <a:prstGeom prst="rect">
            <a:avLst/>
          </a:prstGeom>
          <a:noFill/>
        </p:spPr>
        <p:txBody>
          <a:bodyPr wrap="square" rtlCol="0">
            <a:spAutoFit/>
          </a:bodyPr>
          <a:p>
            <a:r>
              <a:rPr lang="zh-CN" altLang="en-US" sz="2400"/>
              <a:t>第三类：相关性</a:t>
            </a:r>
            <a:r>
              <a:rPr lang="zh-CN" altLang="en-US" sz="2400"/>
              <a:t>较低</a:t>
            </a:r>
            <a:endParaRPr lang="zh-CN" altLang="en-US" sz="2400"/>
          </a:p>
        </p:txBody>
      </p:sp>
      <p:pic>
        <p:nvPicPr>
          <p:cNvPr id="4" name="图片 3"/>
          <p:cNvPicPr>
            <a:picLocks noChangeAspect="1"/>
          </p:cNvPicPr>
          <p:nvPr>
            <p:custDataLst>
              <p:tags r:id="rId8"/>
            </p:custDataLst>
          </p:nvPr>
        </p:nvPicPr>
        <p:blipFill>
          <a:blip r:embed="rId9"/>
          <a:stretch>
            <a:fillRect/>
          </a:stretch>
        </p:blipFill>
        <p:spPr>
          <a:xfrm>
            <a:off x="2663190" y="4937760"/>
            <a:ext cx="2095500" cy="723900"/>
          </a:xfrm>
          <a:prstGeom prst="rect">
            <a:avLst/>
          </a:prstGeom>
        </p:spPr>
      </p:pic>
      <p:pic>
        <p:nvPicPr>
          <p:cNvPr id="9" name="图片 8"/>
          <p:cNvPicPr>
            <a:picLocks noChangeAspect="1"/>
          </p:cNvPicPr>
          <p:nvPr>
            <p:custDataLst>
              <p:tags r:id="rId10"/>
            </p:custDataLst>
          </p:nvPr>
        </p:nvPicPr>
        <p:blipFill>
          <a:blip r:embed="rId11"/>
          <a:stretch>
            <a:fillRect/>
          </a:stretch>
        </p:blipFill>
        <p:spPr>
          <a:xfrm>
            <a:off x="6676390" y="4937760"/>
            <a:ext cx="2127250" cy="723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简要介绍</a:t>
            </a:r>
            <a:endParaRPr lang="zh-CN" altLang="en-US" dirty="0"/>
          </a:p>
        </p:txBody>
      </p:sp>
      <p:pic>
        <p:nvPicPr>
          <p:cNvPr id="4" name="图片 3"/>
          <p:cNvPicPr>
            <a:picLocks noChangeAspect="1"/>
          </p:cNvPicPr>
          <p:nvPr>
            <p:custDataLst>
              <p:tags r:id="rId1"/>
            </p:custDataLst>
          </p:nvPr>
        </p:nvPicPr>
        <p:blipFill>
          <a:blip r:embed="rId2"/>
          <a:stretch>
            <a:fillRect/>
          </a:stretch>
        </p:blipFill>
        <p:spPr>
          <a:xfrm>
            <a:off x="565150" y="2583180"/>
            <a:ext cx="2268220" cy="1972310"/>
          </a:xfrm>
          <a:prstGeom prst="rect">
            <a:avLst/>
          </a:prstGeom>
        </p:spPr>
      </p:pic>
      <p:sp>
        <p:nvSpPr>
          <p:cNvPr id="2" name="文本框 1"/>
          <p:cNvSpPr txBox="1"/>
          <p:nvPr/>
        </p:nvSpPr>
        <p:spPr>
          <a:xfrm>
            <a:off x="3239770" y="1929765"/>
            <a:ext cx="3395345" cy="4271010"/>
          </a:xfrm>
          <a:prstGeom prst="rect">
            <a:avLst/>
          </a:prstGeom>
          <a:noFill/>
        </p:spPr>
        <p:txBody>
          <a:bodyPr wrap="square" rtlCol="0">
            <a:noAutofit/>
          </a:bodyPr>
          <a:p>
            <a:r>
              <a:rPr lang="zh-CN" altLang="en-US">
                <a:sym typeface="+mn-ea"/>
              </a:rPr>
              <a:t>明日方舟是一款由鹰角网络开发的二次元塔防游戏，游戏于</a:t>
            </a:r>
            <a:r>
              <a:rPr lang="en-US" altLang="zh-CN">
                <a:sym typeface="+mn-ea"/>
              </a:rPr>
              <a:t>2019</a:t>
            </a:r>
            <a:r>
              <a:rPr lang="zh-CN" altLang="en-US">
                <a:sym typeface="+mn-ea"/>
              </a:rPr>
              <a:t>年</a:t>
            </a:r>
            <a:r>
              <a:rPr lang="en-US" altLang="zh-CN">
                <a:sym typeface="+mn-ea"/>
              </a:rPr>
              <a:t>5</a:t>
            </a:r>
            <a:r>
              <a:rPr lang="zh-CN" altLang="en-US">
                <a:sym typeface="+mn-ea"/>
              </a:rPr>
              <a:t>月</a:t>
            </a:r>
            <a:r>
              <a:rPr lang="en-US" altLang="zh-CN">
                <a:sym typeface="+mn-ea"/>
              </a:rPr>
              <a:t>1</a:t>
            </a:r>
            <a:r>
              <a:rPr lang="zh-CN" altLang="en-US">
                <a:sym typeface="+mn-ea"/>
              </a:rPr>
              <a:t>日，到现在已经有</a:t>
            </a:r>
            <a:r>
              <a:rPr lang="en-US" altLang="zh-CN">
                <a:sym typeface="+mn-ea"/>
              </a:rPr>
              <a:t>4</a:t>
            </a:r>
            <a:r>
              <a:rPr lang="zh-CN" altLang="en-US">
                <a:sym typeface="+mn-ea"/>
              </a:rPr>
              <a:t>年半的时间了。游戏内实装的干员数量也已经由开服的几十个到现在的三百多个。游戏里的职业也由八个大职业拓展到现在的十几个分支职业。</a:t>
            </a:r>
            <a:endParaRPr lang="zh-CN" altLang="en-US">
              <a:sym typeface="+mn-ea"/>
            </a:endParaRPr>
          </a:p>
          <a:p>
            <a:endParaRPr lang="zh-CN" altLang="en-US">
              <a:sym typeface="+mn-ea"/>
            </a:endParaRPr>
          </a:p>
          <a:p>
            <a:endParaRPr lang="zh-CN" altLang="en-US"/>
          </a:p>
        </p:txBody>
      </p:sp>
      <p:pic>
        <p:nvPicPr>
          <p:cNvPr id="6" name="图片 5"/>
          <p:cNvPicPr>
            <a:picLocks noChangeAspect="1"/>
          </p:cNvPicPr>
          <p:nvPr/>
        </p:nvPicPr>
        <p:blipFill>
          <a:blip r:embed="rId3"/>
          <a:stretch>
            <a:fillRect/>
          </a:stretch>
        </p:blipFill>
        <p:spPr>
          <a:xfrm>
            <a:off x="6873875" y="1648460"/>
            <a:ext cx="5840095" cy="3702050"/>
          </a:xfrm>
          <a:prstGeom prst="rect">
            <a:avLst/>
          </a:prstGeom>
        </p:spPr>
      </p:pic>
      <p:sp>
        <p:nvSpPr>
          <p:cNvPr id="7" name="文本框 6"/>
          <p:cNvSpPr txBox="1"/>
          <p:nvPr/>
        </p:nvSpPr>
        <p:spPr>
          <a:xfrm>
            <a:off x="8745855" y="5642610"/>
            <a:ext cx="1778000" cy="368300"/>
          </a:xfrm>
          <a:prstGeom prst="rect">
            <a:avLst/>
          </a:prstGeom>
          <a:noFill/>
        </p:spPr>
        <p:txBody>
          <a:bodyPr wrap="square" rtlCol="0">
            <a:spAutoFit/>
          </a:bodyPr>
          <a:p>
            <a:r>
              <a:rPr lang="zh-CN" altLang="en-US"/>
              <a:t>八大职业分支</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055" y="43815"/>
            <a:ext cx="7483475" cy="598805"/>
          </a:xfrm>
        </p:spPr>
        <p:txBody>
          <a:bodyPr/>
          <a:lstStyle/>
          <a:p>
            <a:r>
              <a:rPr lang="zh-CN" altLang="en-US" dirty="0">
                <a:sym typeface="+mn-ea"/>
              </a:rPr>
              <a:t>数据展示及分析</a:t>
            </a:r>
            <a:r>
              <a:rPr lang="en-US" altLang="zh-CN" dirty="0">
                <a:sym typeface="+mn-ea"/>
              </a:rPr>
              <a:t>——</a:t>
            </a:r>
            <a:r>
              <a:rPr lang="zh-CN" altLang="en-US" dirty="0">
                <a:sym typeface="+mn-ea"/>
              </a:rPr>
              <a:t>分职业相关性</a:t>
            </a:r>
            <a:r>
              <a:rPr lang="zh-CN" altLang="en-US" dirty="0">
                <a:sym typeface="+mn-ea"/>
              </a:rPr>
              <a:t>分析</a:t>
            </a:r>
            <a:endParaRPr lang="zh-CN" altLang="en-US" dirty="0">
              <a:sym typeface="+mn-ea"/>
            </a:endParaRPr>
          </a:p>
        </p:txBody>
      </p:sp>
      <p:pic>
        <p:nvPicPr>
          <p:cNvPr id="10" name="图片 9" descr="近卫p"/>
          <p:cNvPicPr>
            <a:picLocks noChangeAspect="1"/>
          </p:cNvPicPr>
          <p:nvPr/>
        </p:nvPicPr>
        <p:blipFill>
          <a:blip r:embed="rId1"/>
          <a:srcRect l="34510" t="17993" r="38865" b="8360"/>
          <a:stretch>
            <a:fillRect/>
          </a:stretch>
        </p:blipFill>
        <p:spPr>
          <a:xfrm>
            <a:off x="3289300" y="1089660"/>
            <a:ext cx="3924300" cy="3645535"/>
          </a:xfrm>
          <a:prstGeom prst="rect">
            <a:avLst/>
          </a:prstGeom>
        </p:spPr>
      </p:pic>
      <p:pic>
        <p:nvPicPr>
          <p:cNvPr id="8" name="图片 7" descr="全体p"/>
          <p:cNvPicPr>
            <a:picLocks noChangeAspect="1"/>
          </p:cNvPicPr>
          <p:nvPr>
            <p:custDataLst>
              <p:tags r:id="rId2"/>
            </p:custDataLst>
          </p:nvPr>
        </p:nvPicPr>
        <p:blipFill>
          <a:blip r:embed="rId3"/>
          <a:srcRect l="92698" t="19466" b="15201"/>
          <a:stretch>
            <a:fillRect/>
          </a:stretch>
        </p:blipFill>
        <p:spPr>
          <a:xfrm>
            <a:off x="8532495" y="1051560"/>
            <a:ext cx="1293495" cy="3886200"/>
          </a:xfrm>
          <a:prstGeom prst="rect">
            <a:avLst/>
          </a:prstGeom>
        </p:spPr>
      </p:pic>
      <p:sp>
        <p:nvSpPr>
          <p:cNvPr id="14" name="文本框 13"/>
          <p:cNvSpPr txBox="1"/>
          <p:nvPr>
            <p:custDataLst>
              <p:tags r:id="rId4"/>
            </p:custDataLst>
          </p:nvPr>
        </p:nvSpPr>
        <p:spPr>
          <a:xfrm>
            <a:off x="1410335" y="5674360"/>
            <a:ext cx="9178925" cy="829945"/>
          </a:xfrm>
          <a:prstGeom prst="rect">
            <a:avLst/>
          </a:prstGeom>
          <a:noFill/>
        </p:spPr>
        <p:txBody>
          <a:bodyPr wrap="square" rtlCol="0">
            <a:spAutoFit/>
          </a:bodyPr>
          <a:p>
            <a:r>
              <a:rPr lang="zh-CN" altLang="en-US" sz="2400"/>
              <a:t>第四类：只有近卫一个职业，攻击与生命呈正相关，攻击和防御呈负相关</a:t>
            </a:r>
            <a:endParaRPr lang="zh-CN" altLang="en-US" sz="2400"/>
          </a:p>
        </p:txBody>
      </p:sp>
      <p:pic>
        <p:nvPicPr>
          <p:cNvPr id="2" name="图片 1"/>
          <p:cNvPicPr>
            <a:picLocks noChangeAspect="1"/>
          </p:cNvPicPr>
          <p:nvPr>
            <p:custDataLst>
              <p:tags r:id="rId5"/>
            </p:custDataLst>
          </p:nvPr>
        </p:nvPicPr>
        <p:blipFill>
          <a:blip r:embed="rId6"/>
          <a:stretch>
            <a:fillRect/>
          </a:stretch>
        </p:blipFill>
        <p:spPr>
          <a:xfrm>
            <a:off x="4206875" y="4735195"/>
            <a:ext cx="2389505" cy="8280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r>
              <a:rPr lang="zh-CN" altLang="en-US" sz="2800" dirty="0">
                <a:solidFill>
                  <a:schemeClr val="tx1">
                    <a:lumMod val="75000"/>
                    <a:lumOff val="25000"/>
                  </a:schemeClr>
                </a:solidFill>
              </a:rPr>
              <a:t>最后，我们用</a:t>
            </a:r>
            <a:r>
              <a:rPr lang="en-US" altLang="zh-CN" sz="2800" dirty="0">
                <a:solidFill>
                  <a:schemeClr val="tx1">
                    <a:lumMod val="75000"/>
                    <a:lumOff val="25000"/>
                  </a:schemeClr>
                </a:solidFill>
              </a:rPr>
              <a:t>echarts</a:t>
            </a:r>
            <a:r>
              <a:rPr lang="zh-CN" altLang="en-US" sz="2800" dirty="0">
                <a:solidFill>
                  <a:schemeClr val="tx1">
                    <a:lumMod val="75000"/>
                    <a:lumOff val="25000"/>
                  </a:schemeClr>
                </a:solidFill>
              </a:rPr>
              <a:t>实现了对数据的网页可视化展示</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a:p>
            <a:pPr>
              <a:lnSpc>
                <a:spcPct val="130000"/>
              </a:lnSpc>
            </a:pPr>
            <a:r>
              <a:rPr lang="zh-CN" altLang="en-US" sz="2800" dirty="0">
                <a:solidFill>
                  <a:schemeClr val="tx1">
                    <a:lumMod val="75000"/>
                    <a:lumOff val="25000"/>
                  </a:schemeClr>
                </a:solidFill>
              </a:rPr>
              <a:t>主要能够展示干员的生命值，攻击力，防御力，法术抗性，身高和生日，还有画师的</a:t>
            </a:r>
            <a:r>
              <a:rPr lang="en-US" altLang="zh-CN" sz="2800" dirty="0">
                <a:solidFill>
                  <a:schemeClr val="tx1">
                    <a:lumMod val="75000"/>
                    <a:lumOff val="25000"/>
                  </a:schemeClr>
                </a:solidFill>
              </a:rPr>
              <a:t>‘</a:t>
            </a:r>
            <a:r>
              <a:rPr lang="zh-CN" altLang="en-US" sz="2800" dirty="0">
                <a:solidFill>
                  <a:schemeClr val="tx1">
                    <a:lumMod val="75000"/>
                    <a:lumOff val="25000"/>
                  </a:schemeClr>
                </a:solidFill>
              </a:rPr>
              <a:t>劳模</a:t>
            </a:r>
            <a:r>
              <a:rPr lang="en-US" altLang="zh-CN" sz="2800" dirty="0">
                <a:solidFill>
                  <a:schemeClr val="tx1">
                    <a:lumMod val="75000"/>
                    <a:lumOff val="25000"/>
                  </a:schemeClr>
                </a:solidFill>
              </a:rPr>
              <a:t>’</a:t>
            </a:r>
            <a:r>
              <a:rPr lang="zh-CN" altLang="en-US" sz="2800" dirty="0">
                <a:solidFill>
                  <a:schemeClr val="tx1">
                    <a:lumMod val="75000"/>
                    <a:lumOff val="25000"/>
                  </a:schemeClr>
                </a:solidFill>
              </a:rPr>
              <a:t>程度。而且根据不同职业单独做了页面展示</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467360" y="1002665"/>
            <a:ext cx="1115250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26103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descr="QQ%~RP(56@$]KWL)3T13@UD"/>
          <p:cNvPicPr>
            <a:picLocks noChangeAspect="1"/>
          </p:cNvPicPr>
          <p:nvPr>
            <p:custDataLst>
              <p:tags r:id="rId1"/>
            </p:custDataLst>
          </p:nvPr>
        </p:nvPicPr>
        <p:blipFill>
          <a:blip r:embed="rId2"/>
          <a:stretch>
            <a:fillRect/>
          </a:stretch>
        </p:blipFill>
        <p:spPr>
          <a:xfrm>
            <a:off x="661670" y="1174115"/>
            <a:ext cx="10850880" cy="3848735"/>
          </a:xfrm>
          <a:prstGeom prst="rect">
            <a:avLst/>
          </a:prstGeom>
        </p:spPr>
      </p:pic>
      <p:sp>
        <p:nvSpPr>
          <p:cNvPr id="4" name="文本框 3"/>
          <p:cNvSpPr txBox="1"/>
          <p:nvPr/>
        </p:nvSpPr>
        <p:spPr>
          <a:xfrm>
            <a:off x="1250950" y="5784850"/>
            <a:ext cx="7997825" cy="368300"/>
          </a:xfrm>
          <a:prstGeom prst="rect">
            <a:avLst/>
          </a:prstGeom>
          <a:noFill/>
        </p:spPr>
        <p:txBody>
          <a:bodyPr wrap="square" rtlCol="0">
            <a:spAutoFit/>
          </a:bodyPr>
          <a:p>
            <a:r>
              <a:rPr lang="zh-CN" altLang="en-US"/>
              <a:t>用降序排列的直方图展示了所有干员的生命值等信息</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243840" y="1002665"/>
            <a:ext cx="1159954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26103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descr="PZ{HQM3{6L%6CC}}A$`Q9MN"/>
          <p:cNvPicPr>
            <a:picLocks noChangeAspect="1"/>
          </p:cNvPicPr>
          <p:nvPr>
            <p:custDataLst>
              <p:tags r:id="rId1"/>
            </p:custDataLst>
          </p:nvPr>
        </p:nvPicPr>
        <p:blipFill>
          <a:blip r:embed="rId2"/>
          <a:stretch>
            <a:fillRect/>
          </a:stretch>
        </p:blipFill>
        <p:spPr>
          <a:xfrm>
            <a:off x="97790" y="1915160"/>
            <a:ext cx="11522710" cy="3027680"/>
          </a:xfrm>
          <a:prstGeom prst="rect">
            <a:avLst/>
          </a:prstGeom>
        </p:spPr>
      </p:pic>
      <p:sp>
        <p:nvSpPr>
          <p:cNvPr id="6" name="文本框 5"/>
          <p:cNvSpPr txBox="1"/>
          <p:nvPr/>
        </p:nvSpPr>
        <p:spPr>
          <a:xfrm>
            <a:off x="906145" y="5650865"/>
            <a:ext cx="4064000" cy="368300"/>
          </a:xfrm>
          <a:prstGeom prst="rect">
            <a:avLst/>
          </a:prstGeom>
          <a:noFill/>
        </p:spPr>
        <p:txBody>
          <a:bodyPr wrap="square" rtlCol="0">
            <a:spAutoFit/>
          </a:bodyPr>
          <a:p>
            <a:r>
              <a:rPr lang="zh-CN" altLang="en-US"/>
              <a:t>图中标出的日期都是有的干员的生日</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467360" y="1002665"/>
            <a:ext cx="11152505" cy="532257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26103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112558" y="606644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descr=")47}JXX`IB2_X(HQ_OYL5YC"/>
          <p:cNvPicPr>
            <a:picLocks noChangeAspect="1"/>
          </p:cNvPicPr>
          <p:nvPr>
            <p:custDataLst>
              <p:tags r:id="rId1"/>
            </p:custDataLst>
          </p:nvPr>
        </p:nvPicPr>
        <p:blipFill>
          <a:blip r:embed="rId2"/>
          <a:stretch>
            <a:fillRect/>
          </a:stretch>
        </p:blipFill>
        <p:spPr>
          <a:xfrm>
            <a:off x="2454275" y="814705"/>
            <a:ext cx="6837045" cy="5251450"/>
          </a:xfrm>
          <a:prstGeom prst="rect">
            <a:avLst/>
          </a:prstGeom>
        </p:spPr>
      </p:pic>
      <mc:AlternateContent xmlns:mc="http://schemas.openxmlformats.org/markup-compatibility/2006" xmlns:p14="http://schemas.microsoft.com/office/powerpoint/2010/main">
        <mc:Choice Requires="p14">
          <p:contentPart r:id="rId3" p14:bwMode="auto">
            <p14:nvContentPartPr>
              <p14:cNvPr id="2" name="墨迹 1"/>
              <p14:cNvContentPartPr/>
              <p14:nvPr/>
            </p14:nvContentPartPr>
            <p14:xfrm>
              <a:off x="8210550" y="3403600"/>
              <a:ext cx="666750" cy="330200"/>
            </p14:xfrm>
          </p:contentPart>
        </mc:Choice>
        <mc:Fallback xmlns="">
          <p:pic>
            <p:nvPicPr>
              <p:cNvPr id="2" name="墨迹 1"/>
            </p:nvPicPr>
            <p:blipFill>
              <a:blip r:embed="rId4"/>
            </p:blipFill>
            <p:spPr>
              <a:xfrm>
                <a:off x="8210550" y="3403600"/>
                <a:ext cx="666750" cy="3302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6908800" y="1117600"/>
              <a:ext cx="635000" cy="279400"/>
            </p14:xfrm>
          </p:contentPart>
        </mc:Choice>
        <mc:Fallback xmlns="">
          <p:pic>
            <p:nvPicPr>
              <p:cNvPr id="6" name="墨迹 5"/>
            </p:nvPicPr>
            <p:blipFill>
              <a:blip r:embed="rId6"/>
            </p:blipFill>
            <p:spPr>
              <a:xfrm>
                <a:off x="6908800" y="1117600"/>
                <a:ext cx="635000" cy="279400"/>
              </a:xfrm>
              <a:prstGeom prst="rect"/>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064000" y="1904365"/>
            <a:ext cx="4064000" cy="922020"/>
          </a:xfrm>
          <a:prstGeom prst="rect">
            <a:avLst/>
          </a:prstGeom>
          <a:noFill/>
        </p:spPr>
        <p:txBody>
          <a:bodyPr wrap="square" rtlCol="0">
            <a:spAutoFit/>
          </a:bodyPr>
          <a:p>
            <a:pPr algn="ctr"/>
            <a:r>
              <a:rPr lang="zh-CN" altLang="en-US" sz="5400"/>
              <a:t>结论</a:t>
            </a:r>
            <a:endParaRPr lang="zh-CN" altLang="en-US" sz="5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数据爬取</a:t>
            </a:r>
            <a:endParaRPr lang="zh-CN" altLang="en-US" sz="2800" b="1" dirty="0">
              <a:solidFill>
                <a:schemeClr val="accent2"/>
              </a:solidFill>
            </a:endParaRP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数据整理</a:t>
            </a:r>
            <a:endParaRPr lang="zh-CN" altLang="en-US" sz="2800" b="1" dirty="0">
              <a:solidFill>
                <a:schemeClr val="accent2"/>
              </a:solidFill>
            </a:endParaRP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数据展示及分析</a:t>
            </a:r>
            <a:endParaRPr lang="zh-CN" altLang="en-US" sz="2800" b="1" dirty="0">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数据爬取</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数据爬取</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597660"/>
            <a:ext cx="10440035" cy="3523615"/>
          </a:xfrm>
          <a:prstGeom prst="rect">
            <a:avLst/>
          </a:prstGeom>
          <a:noFill/>
        </p:spPr>
        <p:txBody>
          <a:bodyPr wrap="square" rtlCol="0">
            <a:noAutofit/>
          </a:bodyPr>
          <a:lstStyle/>
          <a:p>
            <a:pPr>
              <a:lnSpc>
                <a:spcPct val="130000"/>
              </a:lnSpc>
            </a:pPr>
            <a:r>
              <a:rPr lang="zh-CN" altLang="en-US" sz="2800" dirty="0">
                <a:solidFill>
                  <a:schemeClr val="tx1">
                    <a:lumMod val="75000"/>
                    <a:lumOff val="25000"/>
                  </a:schemeClr>
                </a:solidFill>
              </a:rPr>
              <a:t>我们使用requests库对萌娘百科</a:t>
            </a:r>
            <a:r>
              <a:rPr lang="zh-CN" altLang="en-US" sz="2400" dirty="0">
                <a:solidFill>
                  <a:schemeClr val="tx1">
                    <a:lumMod val="75000"/>
                    <a:lumOff val="25000"/>
                  </a:schemeClr>
                </a:solidFill>
              </a:rPr>
              <a:t>（https://zh.moegirl.org.cn/Mainpage）中</a:t>
            </a:r>
            <a:r>
              <a:rPr lang="zh-CN" altLang="en-US" sz="2800" dirty="0">
                <a:solidFill>
                  <a:schemeClr val="tx1">
                    <a:lumMod val="75000"/>
                    <a:lumOff val="25000"/>
                  </a:schemeClr>
                </a:solidFill>
              </a:rPr>
              <a:t>明日方舟词条下的部分数据进行爬取，存入json文件供后续处理</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descr="9PHVK~GXJNSL`%HLV@KP48G"/>
          <p:cNvPicPr>
            <a:picLocks noChangeAspect="1"/>
          </p:cNvPicPr>
          <p:nvPr>
            <p:custDataLst>
              <p:tags r:id="rId1"/>
            </p:custDataLst>
          </p:nvPr>
        </p:nvPicPr>
        <p:blipFill>
          <a:blip r:embed="rId2"/>
          <a:stretch>
            <a:fillRect/>
          </a:stretch>
        </p:blipFill>
        <p:spPr>
          <a:xfrm>
            <a:off x="866775" y="2816225"/>
            <a:ext cx="10596245" cy="31597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数据爬取</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p:cNvPicPr>
            <a:picLocks noChangeAspect="1"/>
          </p:cNvPicPr>
          <p:nvPr/>
        </p:nvPicPr>
        <p:blipFill>
          <a:blip r:embed="rId1"/>
          <a:stretch>
            <a:fillRect/>
          </a:stretch>
        </p:blipFill>
        <p:spPr>
          <a:xfrm>
            <a:off x="162560" y="847090"/>
            <a:ext cx="9187180" cy="5691505"/>
          </a:xfrm>
          <a:prstGeom prst="rect">
            <a:avLst/>
          </a:prstGeom>
        </p:spPr>
      </p:pic>
      <p:sp>
        <p:nvSpPr>
          <p:cNvPr id="4" name="文本框 3"/>
          <p:cNvSpPr txBox="1"/>
          <p:nvPr/>
        </p:nvSpPr>
        <p:spPr>
          <a:xfrm>
            <a:off x="9558655" y="2644775"/>
            <a:ext cx="2167890" cy="1568450"/>
          </a:xfrm>
          <a:prstGeom prst="rect">
            <a:avLst/>
          </a:prstGeom>
          <a:noFill/>
        </p:spPr>
        <p:txBody>
          <a:bodyPr wrap="square" rtlCol="0">
            <a:spAutoFit/>
          </a:bodyPr>
          <a:p>
            <a:r>
              <a:rPr lang="zh-CN" altLang="en-US" sz="2400"/>
              <a:t>在干员图鉴词条下爬取了所有已经录入的干员名字</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_9_U`P3G%5[`E{)J[{5Z3{A"/>
          <p:cNvPicPr>
            <a:picLocks noChangeAspect="1"/>
          </p:cNvPicPr>
          <p:nvPr>
            <p:custDataLst>
              <p:tags r:id="rId1"/>
            </p:custDataLst>
          </p:nvPr>
        </p:nvPicPr>
        <p:blipFill>
          <a:blip r:embed="rId2"/>
          <a:stretch>
            <a:fillRect/>
          </a:stretch>
        </p:blipFill>
        <p:spPr>
          <a:xfrm>
            <a:off x="0" y="-54610"/>
            <a:ext cx="8015605" cy="6793865"/>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76200" y="2533650"/>
              <a:ext cx="2997200" cy="2368550"/>
            </p14:xfrm>
          </p:contentPart>
        </mc:Choice>
        <mc:Fallback xmlns="">
          <p:pic>
            <p:nvPicPr>
              <p:cNvPr id="6" name="墨迹 5"/>
            </p:nvPicPr>
            <p:blipFill>
              <a:blip r:embed="rId4"/>
            </p:blipFill>
            <p:spPr>
              <a:xfrm>
                <a:off x="76200" y="2533650"/>
                <a:ext cx="2997200" cy="23685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5175250" y="685800"/>
              <a:ext cx="2895600" cy="3911600"/>
            </p14:xfrm>
          </p:contentPart>
        </mc:Choice>
        <mc:Fallback xmlns="">
          <p:pic>
            <p:nvPicPr>
              <p:cNvPr id="7" name="墨迹 6"/>
            </p:nvPicPr>
            <p:blipFill>
              <a:blip r:embed="rId6"/>
            </p:blipFill>
            <p:spPr>
              <a:xfrm>
                <a:off x="5175250" y="685800"/>
                <a:ext cx="2895600" cy="3911600"/>
              </a:xfrm>
              <a:prstGeom prst="rect"/>
            </p:spPr>
          </p:pic>
        </mc:Fallback>
      </mc:AlternateContent>
      <p:sp>
        <p:nvSpPr>
          <p:cNvPr id="11" name="文本框 10"/>
          <p:cNvSpPr txBox="1"/>
          <p:nvPr/>
        </p:nvSpPr>
        <p:spPr>
          <a:xfrm>
            <a:off x="8464550" y="2618105"/>
            <a:ext cx="3393440" cy="2463165"/>
          </a:xfrm>
          <a:prstGeom prst="rect">
            <a:avLst/>
          </a:prstGeom>
          <a:noFill/>
        </p:spPr>
        <p:txBody>
          <a:bodyPr wrap="square" rtlCol="0">
            <a:noAutofit/>
          </a:bodyPr>
          <a:p>
            <a:r>
              <a:rPr lang="zh-CN" altLang="en-US" sz="2400"/>
              <a:t>对每一个干员的页面爬取如图所示的红色的框取部分的数据</a:t>
            </a:r>
            <a:endParaRPr lang="en-US" altLang="zh-CN"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数据处理</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数据处理</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r>
              <a:rPr lang="zh-CN" altLang="en-US" sz="2800" dirty="0">
                <a:solidFill>
                  <a:schemeClr val="tx1">
                    <a:lumMod val="75000"/>
                    <a:lumOff val="25000"/>
                  </a:schemeClr>
                </a:solidFill>
              </a:rPr>
              <a:t>我们把之前得到的</a:t>
            </a:r>
            <a:r>
              <a:rPr lang="en-US" altLang="zh-CN" sz="2800" dirty="0">
                <a:solidFill>
                  <a:schemeClr val="tx1">
                    <a:lumMod val="75000"/>
                    <a:lumOff val="25000"/>
                  </a:schemeClr>
                </a:solidFill>
              </a:rPr>
              <a:t>json</a:t>
            </a:r>
            <a:r>
              <a:rPr lang="zh-CN" altLang="en-US" sz="2800" dirty="0">
                <a:solidFill>
                  <a:schemeClr val="tx1">
                    <a:lumMod val="75000"/>
                    <a:lumOff val="25000"/>
                  </a:schemeClr>
                </a:solidFill>
              </a:rPr>
              <a:t>文件用</a:t>
            </a:r>
            <a:r>
              <a:rPr lang="en-US" altLang="zh-CN" sz="2800" dirty="0">
                <a:solidFill>
                  <a:schemeClr val="tx1">
                    <a:lumMod val="75000"/>
                    <a:lumOff val="25000"/>
                  </a:schemeClr>
                </a:solidFill>
              </a:rPr>
              <a:t>python</a:t>
            </a:r>
            <a:r>
              <a:rPr lang="zh-CN" altLang="en-US" sz="2800" dirty="0">
                <a:solidFill>
                  <a:schemeClr val="tx1">
                    <a:lumMod val="75000"/>
                    <a:lumOff val="25000"/>
                  </a:schemeClr>
                </a:solidFill>
              </a:rPr>
              <a:t>进行处理，删除不需要的数据，按分析需求调整数据格式，转存至</a:t>
            </a:r>
            <a:r>
              <a:rPr lang="en-US" altLang="zh-CN" sz="2800" dirty="0">
                <a:solidFill>
                  <a:schemeClr val="tx1">
                    <a:lumMod val="75000"/>
                    <a:lumOff val="25000"/>
                  </a:schemeClr>
                </a:solidFill>
              </a:rPr>
              <a:t>csv</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descr="]7I97P27HYFU(WV[[Y4MO90"/>
          <p:cNvPicPr>
            <a:picLocks noChangeAspect="1"/>
          </p:cNvPicPr>
          <p:nvPr>
            <p:custDataLst>
              <p:tags r:id="rId1"/>
            </p:custDataLst>
          </p:nvPr>
        </p:nvPicPr>
        <p:blipFill>
          <a:blip r:embed="rId2"/>
          <a:srcRect r="43371"/>
          <a:stretch>
            <a:fillRect/>
          </a:stretch>
        </p:blipFill>
        <p:spPr>
          <a:xfrm>
            <a:off x="940435" y="3006090"/>
            <a:ext cx="2858770" cy="24003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163060" y="3006090"/>
            <a:ext cx="6033770" cy="67310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4163060" y="3852545"/>
            <a:ext cx="3751580" cy="50609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NTEzMTkzODlmOTk1Mjk2YjRlNGMzZTQ0YzJmNGFhMjU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1168</Words>
  <Application>WPS 演示</Application>
  <PresentationFormat>宽屏</PresentationFormat>
  <Paragraphs>145</Paragraphs>
  <Slides>26</Slides>
  <Notes>2</Notes>
  <HiddenSlides>0</HiddenSlides>
  <MMClips>0</MMClips>
  <ScaleCrop>false</ScaleCrop>
  <HeadingPairs>
    <vt:vector size="6" baseType="variant">
      <vt:variant>
        <vt:lpstr>已用的字体</vt:lpstr>
      </vt:variant>
      <vt:variant>
        <vt:i4>13</vt:i4>
      </vt:variant>
      <vt:variant>
        <vt:lpstr>主题</vt:lpstr>
      </vt:variant>
      <vt:variant>
        <vt:i4>20</vt:i4>
      </vt:variant>
      <vt:variant>
        <vt:lpstr>幻灯片标题</vt:lpstr>
      </vt:variant>
      <vt:variant>
        <vt:i4>26</vt:i4>
      </vt:variant>
    </vt:vector>
  </HeadingPairs>
  <TitlesOfParts>
    <vt:vector size="59" baseType="lpstr">
      <vt:lpstr>Arial</vt:lpstr>
      <vt:lpstr>宋体</vt:lpstr>
      <vt:lpstr>Wingdings</vt:lpstr>
      <vt:lpstr>Segoe UI Light</vt:lpstr>
      <vt:lpstr>微软雅黑</vt:lpstr>
      <vt:lpstr>Calibri</vt:lpstr>
      <vt:lpstr>等线</vt:lpstr>
      <vt:lpstr>Segoe UI</vt:lpstr>
      <vt:lpstr>Arial Unicode MS</vt:lpstr>
      <vt:lpstr>思源黑体 CN Heavy</vt:lpstr>
      <vt:lpstr>黑体</vt:lpstr>
      <vt:lpstr>思源黑体 Regular</vt:lpstr>
      <vt:lpstr>Century Gothic</vt:lpstr>
      <vt:lpstr>Office 主题​​</vt:lpstr>
      <vt:lpstr>1_OfficePLUS</vt:lpstr>
      <vt:lpstr>3_Office 主题​​</vt:lpstr>
      <vt:lpstr>4_Office 主题​​</vt:lpstr>
      <vt:lpstr>5_Office 主题​​</vt:lpstr>
      <vt:lpstr>7_Office 主题​​</vt:lpstr>
      <vt:lpstr>8_Office 主题​​</vt:lpstr>
      <vt:lpstr>9_Office 主题​​</vt:lpstr>
      <vt:lpstr>14_Office 主题​​</vt:lpstr>
      <vt:lpstr>10_Office 主题​​</vt:lpstr>
      <vt:lpstr>16_Office 主题​​</vt:lpstr>
      <vt:lpstr>17_Office 主题​​</vt:lpstr>
      <vt:lpstr>2_Office 主题​​</vt:lpstr>
      <vt:lpstr>6_Office 主题​​</vt:lpstr>
      <vt:lpstr>11_Office 主题​​</vt:lpstr>
      <vt:lpstr>12_Office 主题​​</vt:lpstr>
      <vt:lpstr>13_Office 主题​​</vt:lpstr>
      <vt:lpstr>15_Office 主题​​</vt:lpstr>
      <vt:lpstr>18_Office 主题​​</vt:lpstr>
      <vt:lpstr>19_Office 主题​​</vt:lpstr>
      <vt:lpstr>基于萌娘百科wiki中明日方舟相关数据的分析结果展示</vt:lpstr>
      <vt:lpstr>PowerPoint 演示文稿</vt:lpstr>
      <vt:lpstr>PowerPoint 演示文稿</vt:lpstr>
      <vt:lpstr>数据爬取</vt:lpstr>
      <vt:lpstr>PowerPoint 演示文稿</vt:lpstr>
      <vt:lpstr>PowerPoint 演示文稿</vt:lpstr>
      <vt:lpstr>PowerPoint 演示文稿</vt:lpstr>
      <vt:lpstr>数据处理</vt:lpstr>
      <vt:lpstr>PowerPoint 演示文稿</vt:lpstr>
      <vt:lpstr>数据展示及分析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深秋的黎明</cp:lastModifiedBy>
  <cp:revision>210</cp:revision>
  <dcterms:created xsi:type="dcterms:W3CDTF">2019-01-23T14:14:00Z</dcterms:created>
  <dcterms:modified xsi:type="dcterms:W3CDTF">2023-11-21T10:19:30Z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E1792044F4A5479798C13E8FC1C6EB6A_12</vt:lpwstr>
  </property>
  <property fmtid="{D5CDD505-2E9C-101B-9397-08002B2CF9AE}" pid="12" name="KSOProductBuildVer">
    <vt:lpwstr>2052-12.1.0.15712</vt:lpwstr>
  </property>
</Properties>
</file>